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39.svg" ContentType="image/svg+xml"/>
  <Override PartName="/ppt/media/image41.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9"/>
  </p:handoutMasterIdLst>
  <p:sldIdLst>
    <p:sldId id="275" r:id="rId3"/>
    <p:sldId id="466" r:id="rId5"/>
    <p:sldId id="492" r:id="rId6"/>
    <p:sldId id="465" r:id="rId7"/>
    <p:sldId id="491" r:id="rId8"/>
    <p:sldId id="447" r:id="rId9"/>
    <p:sldId id="473" r:id="rId10"/>
    <p:sldId id="448" r:id="rId11"/>
    <p:sldId id="474" r:id="rId12"/>
    <p:sldId id="449" r:id="rId13"/>
    <p:sldId id="401" r:id="rId14"/>
    <p:sldId id="493" r:id="rId15"/>
    <p:sldId id="515" r:id="rId16"/>
    <p:sldId id="476" r:id="rId17"/>
    <p:sldId id="477" r:id="rId18"/>
    <p:sldId id="478" r:id="rId19"/>
    <p:sldId id="479" r:id="rId20"/>
    <p:sldId id="480" r:id="rId21"/>
    <p:sldId id="481" r:id="rId22"/>
    <p:sldId id="482" r:id="rId23"/>
    <p:sldId id="483" r:id="rId24"/>
    <p:sldId id="484" r:id="rId25"/>
    <p:sldId id="485" r:id="rId26"/>
    <p:sldId id="486" r:id="rId27"/>
    <p:sldId id="272" r:id="rId28"/>
  </p:sldIdLst>
  <p:sldSz cx="18288000" cy="10287000"/>
  <p:notesSz cx="6858000" cy="9144000"/>
  <p:embeddedFontLst>
    <p:embeddedFont>
      <p:font typeface="黑体" panose="02010609060101010101" charset="-122"/>
      <p:regular r:id="rId33"/>
    </p:embeddedFont>
    <p:embeddedFont>
      <p:font typeface="微软雅黑" panose="020B0503020204020204" pitchFamily="34" charset="-122"/>
      <p:regular r:id="rId34"/>
    </p:embeddedFont>
    <p:embeddedFont>
      <p:font typeface="Calibri" panose="020F0502020204030204" charset="0"/>
      <p:regular r:id="rId35"/>
      <p:bold r:id="rId36"/>
      <p:italic r:id="rId37"/>
      <p:boldItalic r:id="rId38"/>
    </p:embeddedFont>
    <p:embeddedFont>
      <p:font typeface="Arial Black" panose="020B0A04020102020204" charset="0"/>
      <p:bold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9"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C41"/>
    <a:srgbClr val="9400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7" autoAdjust="0"/>
    <p:restoredTop sz="94622" autoAdjust="0"/>
  </p:normalViewPr>
  <p:slideViewPr>
    <p:cSldViewPr showGuides="1">
      <p:cViewPr varScale="1">
        <p:scale>
          <a:sx n="59" d="100"/>
          <a:sy n="59" d="100"/>
        </p:scale>
        <p:origin x="91" y="168"/>
      </p:cViewPr>
      <p:guideLst>
        <p:guide orient="horz" pos="2059"/>
        <p:guide pos="28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85.xml"/><Relationship Id="rId4" Type="http://schemas.openxmlformats.org/officeDocument/2006/relationships/notesMaster" Target="notesMasters/notesMaster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226901-AF42-4FD4-87DA-3709CB492D1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3" name="矩形 2"/>
          <p:cNvSpPr/>
          <p:nvPr userDrawn="1"/>
        </p:nvSpPr>
        <p:spPr>
          <a:xfrm>
            <a:off x="-27513" y="-10602"/>
            <a:ext cx="18315512" cy="10297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pic>
        <p:nvPicPr>
          <p:cNvPr id="326" name="图片 325"/>
          <p:cNvPicPr>
            <a:picLocks noChangeAspect="1"/>
          </p:cNvPicPr>
          <p:nvPr userDrawn="1"/>
        </p:nvPicPr>
        <p:blipFill rotWithShape="1">
          <a:blip r:embed="rId2" cstate="screen"/>
          <a:srcRect/>
          <a:stretch>
            <a:fillRect/>
          </a:stretch>
        </p:blipFill>
        <p:spPr>
          <a:xfrm>
            <a:off x="-13756" y="6496013"/>
            <a:ext cx="18315512" cy="3978239"/>
          </a:xfrm>
          <a:prstGeom prst="rect">
            <a:avLst/>
          </a:prstGeom>
        </p:spPr>
      </p:pic>
      <p:grpSp>
        <p:nvGrpSpPr>
          <p:cNvPr id="230" name="组合 229"/>
          <p:cNvGrpSpPr/>
          <p:nvPr userDrawn="1"/>
        </p:nvGrpSpPr>
        <p:grpSpPr>
          <a:xfrm>
            <a:off x="498999" y="513173"/>
            <a:ext cx="1345734" cy="1345734"/>
            <a:chOff x="-2224932" y="-327546"/>
            <a:chExt cx="660595" cy="660595"/>
          </a:xfrm>
          <a:solidFill>
            <a:schemeClr val="bg1">
              <a:alpha val="50000"/>
            </a:schemeClr>
          </a:solidFill>
        </p:grpSpPr>
        <p:sp>
          <p:nvSpPr>
            <p:cNvPr id="231" name="椭圆 230"/>
            <p:cNvSpPr/>
            <p:nvPr/>
          </p:nvSpPr>
          <p:spPr>
            <a:xfrm>
              <a:off x="-2224932"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2" name="椭圆 231"/>
            <p:cNvSpPr/>
            <p:nvPr/>
          </p:nvSpPr>
          <p:spPr>
            <a:xfrm>
              <a:off x="-2071213"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3" name="椭圆 232"/>
            <p:cNvSpPr/>
            <p:nvPr/>
          </p:nvSpPr>
          <p:spPr>
            <a:xfrm>
              <a:off x="-1917494"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4" name="椭圆 233"/>
            <p:cNvSpPr/>
            <p:nvPr/>
          </p:nvSpPr>
          <p:spPr>
            <a:xfrm>
              <a:off x="-1763775"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5" name="椭圆 234"/>
            <p:cNvSpPr/>
            <p:nvPr/>
          </p:nvSpPr>
          <p:spPr>
            <a:xfrm>
              <a:off x="-1610056"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6" name="椭圆 235"/>
            <p:cNvSpPr/>
            <p:nvPr/>
          </p:nvSpPr>
          <p:spPr>
            <a:xfrm>
              <a:off x="-2224932"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7" name="椭圆 236"/>
            <p:cNvSpPr/>
            <p:nvPr/>
          </p:nvSpPr>
          <p:spPr>
            <a:xfrm>
              <a:off x="-2071213"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8" name="椭圆 237"/>
            <p:cNvSpPr/>
            <p:nvPr/>
          </p:nvSpPr>
          <p:spPr>
            <a:xfrm>
              <a:off x="-1917494"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39" name="椭圆 238"/>
            <p:cNvSpPr/>
            <p:nvPr/>
          </p:nvSpPr>
          <p:spPr>
            <a:xfrm>
              <a:off x="-1763775"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0" name="椭圆 239"/>
            <p:cNvSpPr/>
            <p:nvPr/>
          </p:nvSpPr>
          <p:spPr>
            <a:xfrm>
              <a:off x="-1610056"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1" name="椭圆 240"/>
            <p:cNvSpPr/>
            <p:nvPr/>
          </p:nvSpPr>
          <p:spPr>
            <a:xfrm>
              <a:off x="-2224932"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2" name="椭圆 241"/>
            <p:cNvSpPr/>
            <p:nvPr/>
          </p:nvSpPr>
          <p:spPr>
            <a:xfrm>
              <a:off x="-2071213"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3" name="椭圆 242"/>
            <p:cNvSpPr/>
            <p:nvPr/>
          </p:nvSpPr>
          <p:spPr>
            <a:xfrm>
              <a:off x="-1917494"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4" name="椭圆 243"/>
            <p:cNvSpPr/>
            <p:nvPr/>
          </p:nvSpPr>
          <p:spPr>
            <a:xfrm>
              <a:off x="-1763775"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5" name="椭圆 244"/>
            <p:cNvSpPr/>
            <p:nvPr/>
          </p:nvSpPr>
          <p:spPr>
            <a:xfrm>
              <a:off x="-1610056"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6" name="椭圆 245"/>
            <p:cNvSpPr/>
            <p:nvPr/>
          </p:nvSpPr>
          <p:spPr>
            <a:xfrm>
              <a:off x="-2224932"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7" name="椭圆 246"/>
            <p:cNvSpPr/>
            <p:nvPr/>
          </p:nvSpPr>
          <p:spPr>
            <a:xfrm>
              <a:off x="-2071213"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8" name="椭圆 247"/>
            <p:cNvSpPr/>
            <p:nvPr/>
          </p:nvSpPr>
          <p:spPr>
            <a:xfrm>
              <a:off x="-1917494"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49" name="椭圆 248"/>
            <p:cNvSpPr/>
            <p:nvPr/>
          </p:nvSpPr>
          <p:spPr>
            <a:xfrm>
              <a:off x="-1763775"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0" name="椭圆 249"/>
            <p:cNvSpPr/>
            <p:nvPr/>
          </p:nvSpPr>
          <p:spPr>
            <a:xfrm>
              <a:off x="-1610056"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1" name="椭圆 250"/>
            <p:cNvSpPr/>
            <p:nvPr/>
          </p:nvSpPr>
          <p:spPr>
            <a:xfrm>
              <a:off x="-2224932"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2" name="椭圆 251"/>
            <p:cNvSpPr/>
            <p:nvPr/>
          </p:nvSpPr>
          <p:spPr>
            <a:xfrm>
              <a:off x="-2071213"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3" name="椭圆 252"/>
            <p:cNvSpPr/>
            <p:nvPr/>
          </p:nvSpPr>
          <p:spPr>
            <a:xfrm>
              <a:off x="-1917494"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4" name="椭圆 253"/>
            <p:cNvSpPr/>
            <p:nvPr/>
          </p:nvSpPr>
          <p:spPr>
            <a:xfrm>
              <a:off x="-1763775"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5" name="椭圆 254"/>
            <p:cNvSpPr/>
            <p:nvPr/>
          </p:nvSpPr>
          <p:spPr>
            <a:xfrm>
              <a:off x="-1610056"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grpSp>
      <p:grpSp>
        <p:nvGrpSpPr>
          <p:cNvPr id="256" name="组合 255"/>
          <p:cNvGrpSpPr/>
          <p:nvPr userDrawn="1"/>
        </p:nvGrpSpPr>
        <p:grpSpPr>
          <a:xfrm>
            <a:off x="727599" y="741773"/>
            <a:ext cx="1345734" cy="1345734"/>
            <a:chOff x="-2224932" y="-327546"/>
            <a:chExt cx="660595" cy="660595"/>
          </a:xfrm>
          <a:solidFill>
            <a:srgbClr val="E84444">
              <a:alpha val="50000"/>
            </a:srgbClr>
          </a:solidFill>
        </p:grpSpPr>
        <p:sp>
          <p:nvSpPr>
            <p:cNvPr id="257" name="椭圆 256"/>
            <p:cNvSpPr/>
            <p:nvPr/>
          </p:nvSpPr>
          <p:spPr>
            <a:xfrm>
              <a:off x="-2224932"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8" name="椭圆 257"/>
            <p:cNvSpPr/>
            <p:nvPr/>
          </p:nvSpPr>
          <p:spPr>
            <a:xfrm>
              <a:off x="-2071213"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59" name="椭圆 258"/>
            <p:cNvSpPr/>
            <p:nvPr/>
          </p:nvSpPr>
          <p:spPr>
            <a:xfrm>
              <a:off x="-1917494"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0" name="椭圆 259"/>
            <p:cNvSpPr/>
            <p:nvPr/>
          </p:nvSpPr>
          <p:spPr>
            <a:xfrm>
              <a:off x="-1763775"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1" name="椭圆 260"/>
            <p:cNvSpPr/>
            <p:nvPr/>
          </p:nvSpPr>
          <p:spPr>
            <a:xfrm>
              <a:off x="-1610056" y="-3275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2" name="椭圆 261"/>
            <p:cNvSpPr/>
            <p:nvPr/>
          </p:nvSpPr>
          <p:spPr>
            <a:xfrm>
              <a:off x="-2224932"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3" name="椭圆 262"/>
            <p:cNvSpPr/>
            <p:nvPr/>
          </p:nvSpPr>
          <p:spPr>
            <a:xfrm>
              <a:off x="-2071213"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4" name="椭圆 263"/>
            <p:cNvSpPr/>
            <p:nvPr/>
          </p:nvSpPr>
          <p:spPr>
            <a:xfrm>
              <a:off x="-1917494"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5" name="椭圆 264"/>
            <p:cNvSpPr/>
            <p:nvPr/>
          </p:nvSpPr>
          <p:spPr>
            <a:xfrm>
              <a:off x="-1763775"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6" name="椭圆 265"/>
            <p:cNvSpPr/>
            <p:nvPr/>
          </p:nvSpPr>
          <p:spPr>
            <a:xfrm>
              <a:off x="-1610056" y="-173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7" name="椭圆 266"/>
            <p:cNvSpPr/>
            <p:nvPr/>
          </p:nvSpPr>
          <p:spPr>
            <a:xfrm>
              <a:off x="-2224932"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8" name="椭圆 267"/>
            <p:cNvSpPr/>
            <p:nvPr/>
          </p:nvSpPr>
          <p:spPr>
            <a:xfrm>
              <a:off x="-2071213"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69" name="椭圆 268"/>
            <p:cNvSpPr/>
            <p:nvPr/>
          </p:nvSpPr>
          <p:spPr>
            <a:xfrm>
              <a:off x="-1917494"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0" name="椭圆 269"/>
            <p:cNvSpPr/>
            <p:nvPr/>
          </p:nvSpPr>
          <p:spPr>
            <a:xfrm>
              <a:off x="-1763775"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1" name="椭圆 270"/>
            <p:cNvSpPr/>
            <p:nvPr/>
          </p:nvSpPr>
          <p:spPr>
            <a:xfrm>
              <a:off x="-1610056" y="-2010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2" name="椭圆 271"/>
            <p:cNvSpPr/>
            <p:nvPr/>
          </p:nvSpPr>
          <p:spPr>
            <a:xfrm>
              <a:off x="-2224932"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3" name="椭圆 272"/>
            <p:cNvSpPr/>
            <p:nvPr/>
          </p:nvSpPr>
          <p:spPr>
            <a:xfrm>
              <a:off x="-2071213"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4" name="椭圆 273"/>
            <p:cNvSpPr/>
            <p:nvPr/>
          </p:nvSpPr>
          <p:spPr>
            <a:xfrm>
              <a:off x="-1917494"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5" name="椭圆 274"/>
            <p:cNvSpPr/>
            <p:nvPr/>
          </p:nvSpPr>
          <p:spPr>
            <a:xfrm>
              <a:off x="-1763775"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6" name="椭圆 275"/>
            <p:cNvSpPr/>
            <p:nvPr/>
          </p:nvSpPr>
          <p:spPr>
            <a:xfrm>
              <a:off x="-1610056" y="1336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7" name="椭圆 276"/>
            <p:cNvSpPr/>
            <p:nvPr/>
          </p:nvSpPr>
          <p:spPr>
            <a:xfrm>
              <a:off x="-2224932"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8" name="椭圆 277"/>
            <p:cNvSpPr/>
            <p:nvPr/>
          </p:nvSpPr>
          <p:spPr>
            <a:xfrm>
              <a:off x="-2071213"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79" name="椭圆 278"/>
            <p:cNvSpPr/>
            <p:nvPr/>
          </p:nvSpPr>
          <p:spPr>
            <a:xfrm>
              <a:off x="-1917494"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80" name="椭圆 279"/>
            <p:cNvSpPr/>
            <p:nvPr/>
          </p:nvSpPr>
          <p:spPr>
            <a:xfrm>
              <a:off x="-1763775"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81" name="椭圆 280"/>
            <p:cNvSpPr/>
            <p:nvPr/>
          </p:nvSpPr>
          <p:spPr>
            <a:xfrm>
              <a:off x="-1610056" y="28733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grpSp>
      <p:sp>
        <p:nvSpPr>
          <p:cNvPr id="324" name="矩形 323"/>
          <p:cNvSpPr/>
          <p:nvPr userDrawn="1"/>
        </p:nvSpPr>
        <p:spPr>
          <a:xfrm>
            <a:off x="-13758" y="6467123"/>
            <a:ext cx="18315513" cy="403989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35" name="任意多边形: 形状 334"/>
          <p:cNvSpPr/>
          <p:nvPr userDrawn="1"/>
        </p:nvSpPr>
        <p:spPr>
          <a:xfrm rot="16200000" flipH="1" flipV="1">
            <a:off x="15367004" y="7639656"/>
            <a:ext cx="2913917" cy="2928074"/>
          </a:xfrm>
          <a:custGeom>
            <a:avLst/>
            <a:gdLst>
              <a:gd name="connsiteX0" fmla="*/ 0 w 1942611"/>
              <a:gd name="connsiteY0" fmla="*/ 0 h 1952049"/>
              <a:gd name="connsiteX1" fmla="*/ 796554 w 1942611"/>
              <a:gd name="connsiteY1" fmla="*/ 0 h 1952049"/>
              <a:gd name="connsiteX2" fmla="*/ 802144 w 1942611"/>
              <a:gd name="connsiteY2" fmla="*/ 110696 h 1952049"/>
              <a:gd name="connsiteX3" fmla="*/ 1841855 w 1942611"/>
              <a:gd name="connsiteY3" fmla="*/ 1150407 h 1952049"/>
              <a:gd name="connsiteX4" fmla="*/ 1942611 w 1942611"/>
              <a:gd name="connsiteY4" fmla="*/ 1155495 h 1952049"/>
              <a:gd name="connsiteX5" fmla="*/ 1942611 w 1942611"/>
              <a:gd name="connsiteY5" fmla="*/ 1952049 h 1952049"/>
              <a:gd name="connsiteX6" fmla="*/ 1760412 w 1942611"/>
              <a:gd name="connsiteY6" fmla="*/ 1942849 h 1952049"/>
              <a:gd name="connsiteX7" fmla="*/ 9702 w 1942611"/>
              <a:gd name="connsiteY7" fmla="*/ 192139 h 195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2611" h="1952049">
                <a:moveTo>
                  <a:pt x="0" y="0"/>
                </a:moveTo>
                <a:lnTo>
                  <a:pt x="796554" y="0"/>
                </a:lnTo>
                <a:lnTo>
                  <a:pt x="802144" y="110696"/>
                </a:lnTo>
                <a:cubicBezTo>
                  <a:pt x="857818" y="658907"/>
                  <a:pt x="1293645" y="1094733"/>
                  <a:pt x="1841855" y="1150407"/>
                </a:cubicBezTo>
                <a:lnTo>
                  <a:pt x="1942611" y="1155495"/>
                </a:lnTo>
                <a:lnTo>
                  <a:pt x="1942611" y="1952049"/>
                </a:lnTo>
                <a:lnTo>
                  <a:pt x="1760412" y="1942849"/>
                </a:lnTo>
                <a:cubicBezTo>
                  <a:pt x="837312" y="1849103"/>
                  <a:pt x="103448" y="1115239"/>
                  <a:pt x="9702" y="192139"/>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700" dirty="0">
              <a:solidFill>
                <a:schemeClr val="tx1"/>
              </a:solidFill>
              <a:latin typeface="OPPOSans M" panose="00020600040101010101" pitchFamily="18" charset="-122"/>
            </a:endParaRPr>
          </a:p>
        </p:txBody>
      </p:sp>
      <p:sp>
        <p:nvSpPr>
          <p:cNvPr id="284" name="矩形: 对角圆角 283"/>
          <p:cNvSpPr/>
          <p:nvPr userDrawn="1"/>
        </p:nvSpPr>
        <p:spPr>
          <a:xfrm flipH="1">
            <a:off x="1257291" y="1193109"/>
            <a:ext cx="15773402" cy="7949406"/>
          </a:xfrm>
          <a:prstGeom prst="round2DiagRect">
            <a:avLst/>
          </a:prstGeom>
          <a:solidFill>
            <a:schemeClr val="bg1"/>
          </a:solidFill>
          <a:ln>
            <a:noFill/>
          </a:ln>
          <a:effectLst>
            <a:outerShdw blurRad="279400" dist="165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85" name="矩形: 对角圆角 284"/>
          <p:cNvSpPr/>
          <p:nvPr userDrawn="1"/>
        </p:nvSpPr>
        <p:spPr>
          <a:xfrm flipH="1">
            <a:off x="2620712" y="7263386"/>
            <a:ext cx="2370231" cy="932403"/>
          </a:xfrm>
          <a:prstGeom prst="round2DiagRect">
            <a:avLst>
              <a:gd name="adj1" fmla="val 26097"/>
              <a:gd name="adj2" fmla="val 0"/>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89" name="任意多边形: 形状 288"/>
          <p:cNvSpPr/>
          <p:nvPr userDrawn="1"/>
        </p:nvSpPr>
        <p:spPr>
          <a:xfrm>
            <a:off x="2601798" y="1186712"/>
            <a:ext cx="660170" cy="1036233"/>
          </a:xfrm>
          <a:custGeom>
            <a:avLst/>
            <a:gdLst>
              <a:gd name="connsiteX0" fmla="*/ 0 w 440113"/>
              <a:gd name="connsiteY0" fmla="*/ 0 h 690822"/>
              <a:gd name="connsiteX1" fmla="*/ 440113 w 440113"/>
              <a:gd name="connsiteY1" fmla="*/ 0 h 690822"/>
              <a:gd name="connsiteX2" fmla="*/ 440113 w 440113"/>
              <a:gd name="connsiteY2" fmla="*/ 617468 h 690822"/>
              <a:gd name="connsiteX3" fmla="*/ 366759 w 440113"/>
              <a:gd name="connsiteY3" fmla="*/ 690822 h 690822"/>
              <a:gd name="connsiteX4" fmla="*/ 73354 w 440113"/>
              <a:gd name="connsiteY4" fmla="*/ 690822 h 690822"/>
              <a:gd name="connsiteX5" fmla="*/ 0 w 440113"/>
              <a:gd name="connsiteY5" fmla="*/ 617468 h 69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113" h="690822">
                <a:moveTo>
                  <a:pt x="0" y="0"/>
                </a:moveTo>
                <a:lnTo>
                  <a:pt x="440113" y="0"/>
                </a:lnTo>
                <a:lnTo>
                  <a:pt x="440113" y="617468"/>
                </a:lnTo>
                <a:cubicBezTo>
                  <a:pt x="440113" y="657980"/>
                  <a:pt x="407271" y="690822"/>
                  <a:pt x="366759" y="690822"/>
                </a:cubicBezTo>
                <a:lnTo>
                  <a:pt x="73354" y="690822"/>
                </a:lnTo>
                <a:cubicBezTo>
                  <a:pt x="32842" y="690822"/>
                  <a:pt x="0" y="657980"/>
                  <a:pt x="0" y="6174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700" dirty="0">
              <a:latin typeface="OPPOSans M" panose="00020600040101010101" pitchFamily="18" charset="-122"/>
            </a:endParaRPr>
          </a:p>
        </p:txBody>
      </p:sp>
      <p:cxnSp>
        <p:nvCxnSpPr>
          <p:cNvPr id="322" name="直接连接符 321"/>
          <p:cNvCxnSpPr/>
          <p:nvPr userDrawn="1"/>
        </p:nvCxnSpPr>
        <p:spPr>
          <a:xfrm>
            <a:off x="2760494" y="2030637"/>
            <a:ext cx="342779" cy="0"/>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32" name="文本占位符 331"/>
          <p:cNvSpPr>
            <a:spLocks noGrp="1"/>
          </p:cNvSpPr>
          <p:nvPr>
            <p:ph type="body" sz="quarter" idx="12" hasCustomPrompt="1"/>
          </p:nvPr>
        </p:nvSpPr>
        <p:spPr>
          <a:xfrm>
            <a:off x="2637956" y="7492998"/>
            <a:ext cx="2335743" cy="613856"/>
          </a:xfrm>
          <a:prstGeom prst="rect">
            <a:avLst/>
          </a:prstGeom>
        </p:spPr>
        <p:txBody>
          <a:bodyPr/>
          <a:lstStyle>
            <a:lvl1pPr marL="0" indent="0" algn="ctr">
              <a:buNone/>
              <a:defRPr sz="3000">
                <a:solidFill>
                  <a:schemeClr val="bg1"/>
                </a:solidFill>
                <a:latin typeface="+mj-ea"/>
                <a:ea typeface="+mj-ea"/>
              </a:defRPr>
            </a:lvl1pPr>
          </a:lstStyle>
          <a:p>
            <a:pPr lvl="0"/>
            <a:r>
              <a:rPr lang="en-US" altLang="zh-CN" dirty="0"/>
              <a:t>PART 0I</a:t>
            </a:r>
            <a:endParaRPr lang="zh-CN" altLang="en-US" dirty="0"/>
          </a:p>
        </p:txBody>
      </p:sp>
      <p:pic>
        <p:nvPicPr>
          <p:cNvPr id="334" name="图片 333"/>
          <p:cNvPicPr>
            <a:picLocks noChangeAspect="1"/>
          </p:cNvPicPr>
          <p:nvPr userDrawn="1"/>
        </p:nvPicPr>
        <p:blipFill rotWithShape="1">
          <a:blip r:embed="rId3" cstate="screen"/>
          <a:srcRect/>
          <a:stretch>
            <a:fillRect/>
          </a:stretch>
        </p:blipFill>
        <p:spPr>
          <a:xfrm>
            <a:off x="1604591" y="2030291"/>
            <a:ext cx="15430500" cy="7113710"/>
          </a:xfrm>
          <a:prstGeom prst="rect">
            <a:avLst/>
          </a:prstGeom>
        </p:spPr>
      </p:pic>
      <p:grpSp>
        <p:nvGrpSpPr>
          <p:cNvPr id="333" name="组合 332"/>
          <p:cNvGrpSpPr/>
          <p:nvPr userDrawn="1"/>
        </p:nvGrpSpPr>
        <p:grpSpPr>
          <a:xfrm>
            <a:off x="2601798" y="4666974"/>
            <a:ext cx="4959588" cy="252893"/>
            <a:chOff x="1734531" y="3111317"/>
            <a:chExt cx="3620697" cy="116708"/>
          </a:xfrm>
        </p:grpSpPr>
        <p:sp>
          <p:nvSpPr>
            <p:cNvPr id="290" name="流程图: 数据 289"/>
            <p:cNvSpPr/>
            <p:nvPr userDrawn="1"/>
          </p:nvSpPr>
          <p:spPr>
            <a:xfrm>
              <a:off x="1734531"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1" name="流程图: 数据 290"/>
            <p:cNvSpPr/>
            <p:nvPr userDrawn="1"/>
          </p:nvSpPr>
          <p:spPr>
            <a:xfrm>
              <a:off x="1848790"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2" name="流程图: 数据 291"/>
            <p:cNvSpPr/>
            <p:nvPr userDrawn="1"/>
          </p:nvSpPr>
          <p:spPr>
            <a:xfrm>
              <a:off x="1963050"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3" name="流程图: 数据 292"/>
            <p:cNvSpPr/>
            <p:nvPr userDrawn="1"/>
          </p:nvSpPr>
          <p:spPr>
            <a:xfrm>
              <a:off x="2077309"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4" name="流程图: 数据 293"/>
            <p:cNvSpPr/>
            <p:nvPr userDrawn="1"/>
          </p:nvSpPr>
          <p:spPr>
            <a:xfrm>
              <a:off x="2191568"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5" name="流程图: 数据 294"/>
            <p:cNvSpPr/>
            <p:nvPr userDrawn="1"/>
          </p:nvSpPr>
          <p:spPr>
            <a:xfrm>
              <a:off x="2305828"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6" name="流程图: 数据 295"/>
            <p:cNvSpPr/>
            <p:nvPr userDrawn="1"/>
          </p:nvSpPr>
          <p:spPr>
            <a:xfrm>
              <a:off x="2420087" y="3111317"/>
              <a:ext cx="78657" cy="116708"/>
            </a:xfrm>
            <a:prstGeom prst="flowChartInputOutput">
              <a:avLst/>
            </a:prstGeom>
            <a:solidFill>
              <a:srgbClr val="E4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7" name="流程图: 数据 296"/>
            <p:cNvSpPr/>
            <p:nvPr userDrawn="1"/>
          </p:nvSpPr>
          <p:spPr>
            <a:xfrm>
              <a:off x="2534346"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8" name="流程图: 数据 297"/>
            <p:cNvSpPr/>
            <p:nvPr userDrawn="1"/>
          </p:nvSpPr>
          <p:spPr>
            <a:xfrm>
              <a:off x="2648606"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299" name="流程图: 数据 298"/>
            <p:cNvSpPr/>
            <p:nvPr userDrawn="1"/>
          </p:nvSpPr>
          <p:spPr>
            <a:xfrm>
              <a:off x="2762865"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0" name="流程图: 数据 299"/>
            <p:cNvSpPr/>
            <p:nvPr userDrawn="1"/>
          </p:nvSpPr>
          <p:spPr>
            <a:xfrm>
              <a:off x="2877124"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1" name="流程图: 数据 300"/>
            <p:cNvSpPr/>
            <p:nvPr userDrawn="1"/>
          </p:nvSpPr>
          <p:spPr>
            <a:xfrm>
              <a:off x="2991384"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2" name="流程图: 数据 301"/>
            <p:cNvSpPr/>
            <p:nvPr userDrawn="1"/>
          </p:nvSpPr>
          <p:spPr>
            <a:xfrm>
              <a:off x="3105643"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3" name="流程图: 数据 302"/>
            <p:cNvSpPr/>
            <p:nvPr userDrawn="1"/>
          </p:nvSpPr>
          <p:spPr>
            <a:xfrm>
              <a:off x="3219902"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4" name="流程图: 数据 303"/>
            <p:cNvSpPr/>
            <p:nvPr userDrawn="1"/>
          </p:nvSpPr>
          <p:spPr>
            <a:xfrm>
              <a:off x="3334162"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5" name="流程图: 数据 304"/>
            <p:cNvSpPr/>
            <p:nvPr userDrawn="1"/>
          </p:nvSpPr>
          <p:spPr>
            <a:xfrm>
              <a:off x="3448421"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6" name="流程图: 数据 305"/>
            <p:cNvSpPr/>
            <p:nvPr userDrawn="1"/>
          </p:nvSpPr>
          <p:spPr>
            <a:xfrm>
              <a:off x="3562680"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7" name="流程图: 数据 306"/>
            <p:cNvSpPr/>
            <p:nvPr userDrawn="1"/>
          </p:nvSpPr>
          <p:spPr>
            <a:xfrm>
              <a:off x="3676940"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8" name="流程图: 数据 307"/>
            <p:cNvSpPr/>
            <p:nvPr userDrawn="1"/>
          </p:nvSpPr>
          <p:spPr>
            <a:xfrm>
              <a:off x="3791199"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09" name="流程图: 数据 308"/>
            <p:cNvSpPr/>
            <p:nvPr userDrawn="1"/>
          </p:nvSpPr>
          <p:spPr>
            <a:xfrm>
              <a:off x="3905459"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0" name="流程图: 数据 309"/>
            <p:cNvSpPr/>
            <p:nvPr userDrawn="1"/>
          </p:nvSpPr>
          <p:spPr>
            <a:xfrm>
              <a:off x="4019718"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1" name="流程图: 数据 310"/>
            <p:cNvSpPr/>
            <p:nvPr userDrawn="1"/>
          </p:nvSpPr>
          <p:spPr>
            <a:xfrm>
              <a:off x="4133977"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2" name="流程图: 数据 311"/>
            <p:cNvSpPr/>
            <p:nvPr userDrawn="1"/>
          </p:nvSpPr>
          <p:spPr>
            <a:xfrm>
              <a:off x="4248237"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3" name="流程图: 数据 312"/>
            <p:cNvSpPr/>
            <p:nvPr userDrawn="1"/>
          </p:nvSpPr>
          <p:spPr>
            <a:xfrm>
              <a:off x="4362496"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4" name="流程图: 数据 313"/>
            <p:cNvSpPr/>
            <p:nvPr userDrawn="1"/>
          </p:nvSpPr>
          <p:spPr>
            <a:xfrm>
              <a:off x="4476755"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5" name="流程图: 数据 314"/>
            <p:cNvSpPr/>
            <p:nvPr userDrawn="1"/>
          </p:nvSpPr>
          <p:spPr>
            <a:xfrm>
              <a:off x="4591015"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6" name="流程图: 数据 315"/>
            <p:cNvSpPr/>
            <p:nvPr userDrawn="1"/>
          </p:nvSpPr>
          <p:spPr>
            <a:xfrm>
              <a:off x="4705274"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7" name="流程图: 数据 316"/>
            <p:cNvSpPr/>
            <p:nvPr userDrawn="1"/>
          </p:nvSpPr>
          <p:spPr>
            <a:xfrm>
              <a:off x="4819533"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8" name="流程图: 数据 317"/>
            <p:cNvSpPr/>
            <p:nvPr userDrawn="1"/>
          </p:nvSpPr>
          <p:spPr>
            <a:xfrm>
              <a:off x="4933793"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19" name="流程图: 数据 318"/>
            <p:cNvSpPr/>
            <p:nvPr userDrawn="1"/>
          </p:nvSpPr>
          <p:spPr>
            <a:xfrm>
              <a:off x="5048052"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20" name="流程图: 数据 319"/>
            <p:cNvSpPr/>
            <p:nvPr userDrawn="1"/>
          </p:nvSpPr>
          <p:spPr>
            <a:xfrm>
              <a:off x="5162311"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sp>
          <p:nvSpPr>
            <p:cNvPr id="321" name="流程图: 数据 320"/>
            <p:cNvSpPr/>
            <p:nvPr userDrawn="1"/>
          </p:nvSpPr>
          <p:spPr>
            <a:xfrm>
              <a:off x="5276571" y="3111317"/>
              <a:ext cx="78657" cy="116708"/>
            </a:xfrm>
            <a:prstGeom prst="flowChartInputOutp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OPPOSans M" panose="00020600040101010101" pitchFamily="18" charset="-122"/>
              </a:endParaRPr>
            </a:p>
          </p:txBody>
        </p:sp>
      </p:grpSp>
      <p:sp>
        <p:nvSpPr>
          <p:cNvPr id="328" name="文本占位符 327"/>
          <p:cNvSpPr>
            <a:spLocks noGrp="1"/>
          </p:cNvSpPr>
          <p:nvPr>
            <p:ph type="body" sz="quarter" idx="10" hasCustomPrompt="1"/>
          </p:nvPr>
        </p:nvSpPr>
        <p:spPr>
          <a:xfrm>
            <a:off x="2433933" y="2919989"/>
            <a:ext cx="9354831" cy="928041"/>
          </a:xfrm>
          <a:prstGeom prst="rect">
            <a:avLst/>
          </a:prstGeom>
        </p:spPr>
        <p:txBody>
          <a:bodyPr/>
          <a:lstStyle>
            <a:lvl1pPr marL="0" indent="0">
              <a:buFontTx/>
              <a:buNone/>
              <a:defRPr sz="6600">
                <a:latin typeface="+mj-ea"/>
                <a:ea typeface="+mj-ea"/>
              </a:defRPr>
            </a:lvl1pPr>
          </a:lstStyle>
          <a:p>
            <a:pPr lvl="0"/>
            <a:r>
              <a:rPr lang="zh-CN" altLang="en-US" dirty="0"/>
              <a:t>输入章节标题</a:t>
            </a:r>
            <a:endParaRPr lang="zh-CN" altLang="en-US" dirty="0"/>
          </a:p>
        </p:txBody>
      </p:sp>
      <p:sp>
        <p:nvSpPr>
          <p:cNvPr id="330" name="文本占位符 329"/>
          <p:cNvSpPr>
            <a:spLocks noGrp="1"/>
          </p:cNvSpPr>
          <p:nvPr>
            <p:ph type="body" sz="quarter" idx="11" hasCustomPrompt="1"/>
          </p:nvPr>
        </p:nvSpPr>
        <p:spPr>
          <a:xfrm>
            <a:off x="2433935" y="3939110"/>
            <a:ext cx="9354831" cy="751146"/>
          </a:xfrm>
          <a:prstGeom prst="rect">
            <a:avLst/>
          </a:prstGeom>
        </p:spPr>
        <p:txBody>
          <a:bodyPr/>
          <a:lstStyle>
            <a:lvl1pPr marL="0" indent="0">
              <a:buNone/>
              <a:defRPr sz="3000">
                <a:solidFill>
                  <a:schemeClr val="tx1">
                    <a:lumMod val="50000"/>
                    <a:lumOff val="50000"/>
                  </a:schemeClr>
                </a:solidFill>
                <a:latin typeface="+mn-ea"/>
                <a:ea typeface="+mn-ea"/>
              </a:defRPr>
            </a:lvl1pPr>
          </a:lstStyle>
          <a:p>
            <a:pPr lvl="0"/>
            <a:r>
              <a:rPr lang="en-US" altLang="zh-CN" dirty="0"/>
              <a:t>Enter a chapter title</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image" Target="../media/image5.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4.xml"/><Relationship Id="rId6" Type="http://schemas.openxmlformats.org/officeDocument/2006/relationships/image" Target="../media/image16.png"/><Relationship Id="rId5" Type="http://schemas.openxmlformats.org/officeDocument/2006/relationships/tags" Target="../tags/tag33.xml"/><Relationship Id="rId4" Type="http://schemas.openxmlformats.org/officeDocument/2006/relationships/image" Target="../media/image5.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35.xml"/><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image" Target="../media/image5.png"/><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media/image5.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5.png"/><Relationship Id="rId3" Type="http://schemas.openxmlformats.org/officeDocument/2006/relationships/tags" Target="../tags/tag45.xml"/><Relationship Id="rId2" Type="http://schemas.openxmlformats.org/officeDocument/2006/relationships/tags" Target="../tags/tag44.xml"/><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tags" Target="../tags/tag50.xml"/><Relationship Id="rId4" Type="http://schemas.openxmlformats.org/officeDocument/2006/relationships/image" Target="../media/image5.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5.png"/><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tags" Target="../tags/tag58.xml"/><Relationship Id="rId4" Type="http://schemas.openxmlformats.org/officeDocument/2006/relationships/image" Target="../media/image5.png"/><Relationship Id="rId3" Type="http://schemas.openxmlformats.org/officeDocument/2006/relationships/tags" Target="../tags/tag57.xml"/><Relationship Id="rId2" Type="http://schemas.openxmlformats.org/officeDocument/2006/relationships/tags" Target="../tags/tag56.xml"/><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5.png"/><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7.xml"/><Relationship Id="rId6" Type="http://schemas.openxmlformats.org/officeDocument/2006/relationships/image" Target="../media/image33.png"/><Relationship Id="rId5" Type="http://schemas.openxmlformats.org/officeDocument/2006/relationships/tags" Target="../tags/tag66.xml"/><Relationship Id="rId4" Type="http://schemas.openxmlformats.org/officeDocument/2006/relationships/image" Target="../media/image5.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5.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72.xml"/><Relationship Id="rId2" Type="http://schemas.openxmlformats.org/officeDocument/2006/relationships/image" Target="../media/image4.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image" Target="../media/image36.png"/><Relationship Id="rId5" Type="http://schemas.openxmlformats.org/officeDocument/2006/relationships/tags" Target="../tags/tag75.xml"/><Relationship Id="rId4" Type="http://schemas.openxmlformats.org/officeDocument/2006/relationships/image" Target="../media/image5.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7.png"/><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image" Target="../media/image5.pn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 Id="rId3" Type="http://schemas.openxmlformats.org/officeDocument/2006/relationships/image" Target="../media/image38.png"/><Relationship Id="rId2" Type="http://schemas.openxmlformats.org/officeDocument/2006/relationships/image" Target="../media/image3.jpeg"/><Relationship Id="rId10" Type="http://schemas.openxmlformats.org/officeDocument/2006/relationships/slideLayout" Target="../slideLayouts/slideLayout7.xml"/><Relationship Id="rId1" Type="http://schemas.openxmlformats.org/officeDocument/2006/relationships/tags" Target="../tags/tag8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5.pn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image" Target="../media/image5.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5.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media/image5.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5.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722489" cy="812800"/>
          </a:xfrm>
        </p:grpSpPr>
        <p:sp>
          <p:nvSpPr>
            <p:cNvPr id="3" name="Freeform 3"/>
            <p:cNvSpPr/>
            <p:nvPr/>
          </p:nvSpPr>
          <p:spPr>
            <a:xfrm>
              <a:off x="0" y="0"/>
              <a:ext cx="722489" cy="812800"/>
            </a:xfrm>
            <a:custGeom>
              <a:avLst/>
              <a:gdLst/>
              <a:ahLst/>
              <a:cxnLst/>
              <a:rect l="l" t="t" r="r" b="b"/>
              <a:pathLst>
                <a:path w="722489" h="812800">
                  <a:moveTo>
                    <a:pt x="0" y="0"/>
                  </a:moveTo>
                  <a:lnTo>
                    <a:pt x="722489" y="0"/>
                  </a:lnTo>
                  <a:lnTo>
                    <a:pt x="722489" y="812800"/>
                  </a:lnTo>
                  <a:lnTo>
                    <a:pt x="0" y="812800"/>
                  </a:lnTo>
                  <a:close/>
                </a:path>
              </a:pathLst>
            </a:custGeom>
            <a:blipFill>
              <a:blip r:embed="rId1"/>
              <a:stretch>
                <a:fillRect l="-34374" r="-34374"/>
              </a:stretch>
            </a:blipFill>
          </p:spPr>
        </p:sp>
      </p:grpSp>
      <p:pic>
        <p:nvPicPr>
          <p:cNvPr id="40" name="图片 39" descr="未标题-2"/>
          <p:cNvPicPr>
            <a:picLocks noChangeAspect="1"/>
          </p:cNvPicPr>
          <p:nvPr/>
        </p:nvPicPr>
        <p:blipFill>
          <a:blip r:embed="rId2"/>
          <a:stretch>
            <a:fillRect/>
          </a:stretch>
        </p:blipFill>
        <p:spPr>
          <a:xfrm>
            <a:off x="-401320" y="-214630"/>
            <a:ext cx="17740630" cy="10720070"/>
          </a:xfrm>
          <a:prstGeom prst="rect">
            <a:avLst/>
          </a:prstGeom>
        </p:spPr>
      </p:pic>
      <p:sp>
        <p:nvSpPr>
          <p:cNvPr id="12" name="TextBox 12"/>
          <p:cNvSpPr txBox="1"/>
          <p:nvPr/>
        </p:nvSpPr>
        <p:spPr>
          <a:xfrm>
            <a:off x="-9677400" y="-13028930"/>
            <a:ext cx="13801725" cy="10203815"/>
          </a:xfrm>
          <a:prstGeom prst="rect">
            <a:avLst/>
          </a:prstGeom>
        </p:spPr>
        <p:txBody>
          <a:bodyPr lIns="50800" tIns="50800" rIns="50800" bIns="50800" rtlCol="0" anchor="ctr"/>
          <a:lstStyle/>
          <a:p>
            <a:pPr algn="ctr">
              <a:lnSpc>
                <a:spcPts val="2660"/>
              </a:lnSpc>
              <a:spcBef>
                <a:spcPct val="0"/>
              </a:spcBef>
            </a:pPr>
          </a:p>
        </p:txBody>
      </p:sp>
      <p:sp>
        <p:nvSpPr>
          <p:cNvPr id="16" name="AutoShape 16"/>
          <p:cNvSpPr/>
          <p:nvPr/>
        </p:nvSpPr>
        <p:spPr>
          <a:xfrm flipV="1">
            <a:off x="990640" y="7271925"/>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17" name="AutoShape 17"/>
          <p:cNvSpPr/>
          <p:nvPr/>
        </p:nvSpPr>
        <p:spPr>
          <a:xfrm flipV="1">
            <a:off x="1028718" y="7881742"/>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26" name="TextBox 26"/>
          <p:cNvSpPr txBox="1"/>
          <p:nvPr/>
        </p:nvSpPr>
        <p:spPr>
          <a:xfrm>
            <a:off x="986790" y="7089775"/>
            <a:ext cx="6449060" cy="1040130"/>
          </a:xfrm>
          <a:prstGeom prst="rect">
            <a:avLst/>
          </a:prstGeom>
        </p:spPr>
        <p:txBody>
          <a:bodyPr lIns="50800" tIns="50800" rIns="50800" bIns="50800" rtlCol="0" anchor="ctr"/>
          <a:lstStyle/>
          <a:p>
            <a:pPr algn="l">
              <a:lnSpc>
                <a:spcPts val="3500"/>
              </a:lnSpc>
            </a:pPr>
            <a:r>
              <a:rPr 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Speaker  </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黄捷宇、黄昭辉、曹士浩、郭剑</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华</a:t>
            </a:r>
            <a:endPar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4" name="TextBox 15"/>
          <p:cNvSpPr txBox="1"/>
          <p:nvPr>
            <p:custDataLst>
              <p:tags r:id="rId3"/>
            </p:custDataLst>
          </p:nvPr>
        </p:nvSpPr>
        <p:spPr>
          <a:xfrm>
            <a:off x="990769" y="3569395"/>
            <a:ext cx="7928345" cy="1561465"/>
          </a:xfrm>
          <a:prstGeom prst="rect">
            <a:avLst/>
          </a:prstGeom>
        </p:spPr>
        <p:txBody>
          <a:bodyPr lIns="0" tIns="0" rIns="0" bIns="0" rtlCol="0" anchor="t">
            <a:spAutoFit/>
          </a:bodyPr>
          <a:lstStyle/>
          <a:p>
            <a:pPr algn="l">
              <a:lnSpc>
                <a:spcPts val="12180"/>
              </a:lnSpc>
            </a:pPr>
            <a:r>
              <a:rPr lang="zh-CN" altLang="en-US" sz="10500" b="1" spc="692" dirty="0">
                <a:solidFill>
                  <a:schemeClr val="bg1"/>
                </a:solidFill>
                <a:latin typeface="黑体" panose="02010609060101010101" charset="-122"/>
                <a:ea typeface="黑体" panose="02010609060101010101" charset="-122"/>
                <a:cs typeface="思源黑体 1 Bold"/>
                <a:sym typeface="思源黑体 1 Bold"/>
              </a:rPr>
              <a:t>开源大模型</a:t>
            </a:r>
            <a:r>
              <a:rPr lang="en-US" sz="10500" b="1" spc="692" dirty="0">
                <a:solidFill>
                  <a:schemeClr val="bg1"/>
                </a:solidFill>
                <a:latin typeface="黑体" panose="02010609060101010101" charset="-122"/>
                <a:ea typeface="黑体" panose="02010609060101010101" charset="-122"/>
                <a:cs typeface="思源黑体 1 Bold"/>
                <a:sym typeface="思源黑体 1 Bold"/>
              </a:rPr>
              <a:t> </a:t>
            </a:r>
            <a:endParaRPr lang="en-US" sz="10500" b="1" spc="692" dirty="0">
              <a:solidFill>
                <a:schemeClr val="bg1"/>
              </a:solidFill>
              <a:latin typeface="黑体" panose="02010609060101010101" charset="-122"/>
              <a:ea typeface="黑体" panose="02010609060101010101" charset="-122"/>
              <a:cs typeface="思源黑体 1 Bold"/>
              <a:sym typeface="思源黑体 1 Bold"/>
            </a:endParaRPr>
          </a:p>
        </p:txBody>
      </p:sp>
      <p:pic>
        <p:nvPicPr>
          <p:cNvPr id="6" name="图片 5" descr="深圳大学白色logo"/>
          <p:cNvPicPr>
            <a:picLocks noChangeAspect="1"/>
          </p:cNvPicPr>
          <p:nvPr/>
        </p:nvPicPr>
        <p:blipFill>
          <a:blip r:embed="rId4"/>
          <a:stretch>
            <a:fillRect/>
          </a:stretch>
        </p:blipFill>
        <p:spPr>
          <a:xfrm>
            <a:off x="304800" y="342900"/>
            <a:ext cx="2960370" cy="1062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48260" y="-10922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GPT-3</a:t>
            </a:r>
            <a:r>
              <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基本原理</a:t>
            </a:r>
            <a:endParaRPr 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[3] Brown, T. B. , Mann, B. , Ryder, N. , Subbiah, M. , &amp; Amodei, D. . (2020). Language models are few-shot learners.</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304800" y="1728470"/>
            <a:ext cx="17527905" cy="4523105"/>
          </a:xfrm>
          <a:prstGeom prst="rect">
            <a:avLst/>
          </a:prstGeom>
          <a:noFill/>
        </p:spPr>
        <p:txBody>
          <a:bodyPr wrap="square" rtlCol="0" anchor="t">
            <a:spAutoFit/>
          </a:bodyPr>
          <a:lstStyle/>
          <a:p>
            <a:pPr algn="l">
              <a:buClrTx/>
              <a:buSzTx/>
              <a:buNone/>
            </a:pPr>
            <a:r>
              <a:rPr lang="en-US" altLang="zh-CN"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GPT-2虽然提出了zero-shot learning的概念，但其在实际应用中的有效性不佳。</a:t>
            </a:r>
            <a:endPar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GPT-3希望训练出的模型能一定程度上理解语句本身的意思，所以对于下游问题，不更新原训练出模型的参数，而是通过改变下游问题的格式，给出提示，让模型能够理解下游任务并做出回答。</a:t>
            </a:r>
            <a:endPar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en-US" altLang="zh-CN"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与GPT-2类似，GPT-3同样基于Transformer的解码器（decoder）结构，但GPT-3应用了Sparse Transformer中的attention结构。与传统的自注意力（self-attention）不同，</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稀疏注意力</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的工作方式有显著区别：在密集注意力中，每个token都会与所有其他token计算注意力，复杂度为O(n²)；而在稀疏注意力中，每个token只与其一个子集的token计算注意力，复杂度降至O(n*logn)。</a:t>
            </a:r>
            <a:endPar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en-US" altLang="zh-CN"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使用稀疏注意力主要带来两个好处：一方面，通过减少每个token与其他token的交互，稀疏注意力降低了计算复杂度，节省了显存和计算时间，使得模型能够处理更长的输入序列；另一方面，稀疏注意力能够更有效地捕捉“局部紧密相关和远程稀疏相关”的特性，即对距离较近的上下文给予更多关注，而对距离较远的上下文减少关注，从而提升了长序列建模的效率和效果。</a:t>
            </a:r>
            <a:endPar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endParaRPr lang="zh-CN" altLang="en-US" sz="24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7"/>
          <a:stretch>
            <a:fillRect/>
          </a:stretch>
        </p:blipFill>
        <p:spPr>
          <a:xfrm>
            <a:off x="5334000" y="5448300"/>
            <a:ext cx="9307830" cy="4354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GPT-3</a:t>
            </a:r>
            <a:r>
              <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基本原理</a:t>
            </a:r>
            <a:endParaRPr lang="en-US" altLang="zh-CN"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4" name="TextBox 10"/>
          <p:cNvSpPr txBox="1"/>
          <p:nvPr>
            <p:custDataLst>
              <p:tags r:id="rId5"/>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3" name="文本框 2"/>
          <p:cNvSpPr txBox="1"/>
          <p:nvPr/>
        </p:nvSpPr>
        <p:spPr>
          <a:xfrm>
            <a:off x="304800" y="2324100"/>
            <a:ext cx="10101580" cy="6549390"/>
          </a:xfrm>
          <a:prstGeom prst="rect">
            <a:avLst/>
          </a:prstGeom>
          <a:noFill/>
        </p:spPr>
        <p:txBody>
          <a:bodyPr wrap="square" rtlCol="0" anchor="t">
            <a:noAutofit/>
          </a:bodyPr>
          <a:lstStyle/>
          <a:p>
            <a:pPr algn="just"/>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GPT-3在GPT-2基础</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上的</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改进：</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a:buFont typeface="Arial" panose="020B0604020202020204" pitchFamily="34" charset="0"/>
              <a:buChar char="•"/>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GPT-3在GPT-2的基础上采用了改进的注意力机制，特别是引入了稀疏注意力（sparse attention），使得计算更加高效，能够处理更大规模的输入。</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a:buFont typeface="Arial" panose="020B0604020202020204" pitchFamily="34" charset="0"/>
              <a:buChar char="•"/>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GPT-3在生成文本方面远超GPT-2，生成的内容更加自然和真实，表现出更强的语言理解和生成能力。</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a:buFont typeface="Arial" panose="020B0604020202020204" pitchFamily="34" charset="0"/>
              <a:buChar char="•"/>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在训练方式</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方面，GPT-3强调few-shot learning，即通过少量的示例来进行任务学习；而GPT-2则主要依赖zero-shot learning，即在没有任何任务示例的情况下直接生成内容。</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a:buFont typeface="Arial" panose="020B0604020202020204" pitchFamily="34" charset="0"/>
              <a:buChar char="•"/>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GPT-3的训练数据远大于GPT-2，GPT-3使用了约45TB的原始数据（清洗后约570GB），而GPT-2仅使用了40GB的训练数据。</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a:buFont typeface="Arial" panose="020B0604020202020204" pitchFamily="34" charset="0"/>
              <a:buChar char="•"/>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GPT-3的最大模型参数为1750亿，而GPT-2的最大模型参数为15亿，GPT-3的规模显著更大，能够处理更复杂的任务和生成更精细的内容。</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6"/>
          <a:stretch>
            <a:fillRect/>
          </a:stretch>
        </p:blipFill>
        <p:spPr>
          <a:xfrm>
            <a:off x="10744200" y="2705100"/>
            <a:ext cx="7178040" cy="5200650"/>
          </a:xfrm>
          <a:prstGeom prst="rect">
            <a:avLst/>
          </a:prstGeom>
        </p:spPr>
      </p:pic>
      <p:sp>
        <p:nvSpPr>
          <p:cNvPr id="11" name="Freeform 9"/>
          <p:cNvSpPr/>
          <p:nvPr>
            <p:custDataLst>
              <p:tags r:id="rId7"/>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p>
            <a:r>
              <a:rPr lang="en-US" altLang="zh-CN" sz="2000" dirty="0">
                <a:solidFill>
                  <a:schemeClr val="bg1"/>
                </a:solidFill>
                <a:latin typeface="Times New Roman" panose="02020603050405020304" pitchFamily="18" charset="0"/>
                <a:cs typeface="Times New Roman" panose="02020603050405020304" pitchFamily="18" charset="0"/>
              </a:rPr>
              <a:t>[3] Brown, T. B. , Mann, B. , Ryder, N. , Subbiah, M. , &amp; Amodei, D. . (2020). Language models are few-shot learners.</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722489" cy="812800"/>
          </a:xfrm>
        </p:grpSpPr>
        <p:sp>
          <p:nvSpPr>
            <p:cNvPr id="3" name="Freeform 3"/>
            <p:cNvSpPr/>
            <p:nvPr/>
          </p:nvSpPr>
          <p:spPr>
            <a:xfrm>
              <a:off x="0" y="0"/>
              <a:ext cx="722489" cy="812800"/>
            </a:xfrm>
            <a:custGeom>
              <a:avLst/>
              <a:gdLst/>
              <a:ahLst/>
              <a:cxnLst/>
              <a:rect l="l" t="t" r="r" b="b"/>
              <a:pathLst>
                <a:path w="722489" h="812800">
                  <a:moveTo>
                    <a:pt x="0" y="0"/>
                  </a:moveTo>
                  <a:lnTo>
                    <a:pt x="722489" y="0"/>
                  </a:lnTo>
                  <a:lnTo>
                    <a:pt x="722489" y="812800"/>
                  </a:lnTo>
                  <a:lnTo>
                    <a:pt x="0" y="812800"/>
                  </a:lnTo>
                  <a:close/>
                </a:path>
              </a:pathLst>
            </a:custGeom>
            <a:blipFill>
              <a:blip r:embed="rId1"/>
              <a:stretch>
                <a:fillRect l="-34374" r="-34374"/>
              </a:stretch>
            </a:blipFill>
          </p:spPr>
        </p:sp>
      </p:grpSp>
      <p:pic>
        <p:nvPicPr>
          <p:cNvPr id="40" name="图片 39" descr="未标题-2"/>
          <p:cNvPicPr>
            <a:picLocks noChangeAspect="1"/>
          </p:cNvPicPr>
          <p:nvPr/>
        </p:nvPicPr>
        <p:blipFill>
          <a:blip r:embed="rId2"/>
          <a:stretch>
            <a:fillRect/>
          </a:stretch>
        </p:blipFill>
        <p:spPr>
          <a:xfrm>
            <a:off x="-401320" y="-214630"/>
            <a:ext cx="17740630" cy="10720070"/>
          </a:xfrm>
          <a:prstGeom prst="rect">
            <a:avLst/>
          </a:prstGeom>
        </p:spPr>
      </p:pic>
      <p:sp>
        <p:nvSpPr>
          <p:cNvPr id="12" name="TextBox 12"/>
          <p:cNvSpPr txBox="1"/>
          <p:nvPr/>
        </p:nvSpPr>
        <p:spPr>
          <a:xfrm>
            <a:off x="-9677400" y="-13028930"/>
            <a:ext cx="13801725" cy="10203815"/>
          </a:xfrm>
          <a:prstGeom prst="rect">
            <a:avLst/>
          </a:prstGeom>
        </p:spPr>
        <p:txBody>
          <a:bodyPr lIns="50800" tIns="50800" rIns="50800" bIns="50800" rtlCol="0" anchor="ctr"/>
          <a:lstStyle/>
          <a:p>
            <a:pPr algn="ctr">
              <a:lnSpc>
                <a:spcPts val="2660"/>
              </a:lnSpc>
              <a:spcBef>
                <a:spcPct val="0"/>
              </a:spcBef>
            </a:pPr>
          </a:p>
        </p:txBody>
      </p:sp>
      <p:sp>
        <p:nvSpPr>
          <p:cNvPr id="16" name="AutoShape 16"/>
          <p:cNvSpPr/>
          <p:nvPr/>
        </p:nvSpPr>
        <p:spPr>
          <a:xfrm flipV="1">
            <a:off x="990640" y="7271925"/>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17" name="AutoShape 17"/>
          <p:cNvSpPr/>
          <p:nvPr/>
        </p:nvSpPr>
        <p:spPr>
          <a:xfrm flipV="1">
            <a:off x="1028718" y="7881742"/>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26" name="TextBox 26"/>
          <p:cNvSpPr txBox="1"/>
          <p:nvPr/>
        </p:nvSpPr>
        <p:spPr>
          <a:xfrm>
            <a:off x="986790" y="7089775"/>
            <a:ext cx="6449060" cy="1040130"/>
          </a:xfrm>
          <a:prstGeom prst="rect">
            <a:avLst/>
          </a:prstGeom>
        </p:spPr>
        <p:txBody>
          <a:bodyPr lIns="50800" tIns="50800" rIns="50800" bIns="50800" rtlCol="0" anchor="ctr"/>
          <a:lstStyle/>
          <a:p>
            <a:pPr algn="l">
              <a:lnSpc>
                <a:spcPts val="3500"/>
              </a:lnSpc>
            </a:pPr>
            <a:r>
              <a:rPr 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Speaker  </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黄昭</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辉</a:t>
            </a:r>
            <a:endPar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4" name="TextBox 15"/>
          <p:cNvSpPr txBox="1"/>
          <p:nvPr>
            <p:custDataLst>
              <p:tags r:id="rId3"/>
            </p:custDataLst>
          </p:nvPr>
        </p:nvSpPr>
        <p:spPr>
          <a:xfrm>
            <a:off x="990769" y="3569395"/>
            <a:ext cx="7928345" cy="1561465"/>
          </a:xfrm>
          <a:prstGeom prst="rect">
            <a:avLst/>
          </a:prstGeom>
        </p:spPr>
        <p:txBody>
          <a:bodyPr lIns="0" tIns="0" rIns="0" bIns="0" rtlCol="0" anchor="t">
            <a:spAutoFit/>
          </a:bodyPr>
          <a:lstStyle/>
          <a:p>
            <a:pPr algn="l">
              <a:lnSpc>
                <a:spcPts val="12180"/>
              </a:lnSpc>
            </a:pPr>
            <a:r>
              <a:rPr lang="en-US" sz="10500" b="1" spc="692" dirty="0">
                <a:solidFill>
                  <a:schemeClr val="bg1"/>
                </a:solidFill>
                <a:latin typeface="黑体" panose="02010609060101010101" charset="-122"/>
                <a:ea typeface="黑体" panose="02010609060101010101" charset="-122"/>
                <a:cs typeface="思源黑体 1 Bold"/>
                <a:sym typeface="思源黑体 1 Bold"/>
              </a:rPr>
              <a:t>MoE</a:t>
            </a:r>
            <a:r>
              <a:rPr lang="zh-CN" altLang="en-US" sz="10500" b="1" spc="692" dirty="0">
                <a:solidFill>
                  <a:schemeClr val="bg1"/>
                </a:solidFill>
                <a:latin typeface="黑体" panose="02010609060101010101" charset="-122"/>
                <a:ea typeface="黑体" panose="02010609060101010101" charset="-122"/>
                <a:cs typeface="思源黑体 1 Bold"/>
                <a:sym typeface="思源黑体 1 Bold"/>
              </a:rPr>
              <a:t>模型</a:t>
            </a:r>
            <a:r>
              <a:rPr lang="en-US" sz="10500" b="1" spc="692" dirty="0">
                <a:solidFill>
                  <a:schemeClr val="bg1"/>
                </a:solidFill>
                <a:latin typeface="黑体" panose="02010609060101010101" charset="-122"/>
                <a:ea typeface="黑体" panose="02010609060101010101" charset="-122"/>
                <a:cs typeface="思源黑体 1 Bold"/>
                <a:sym typeface="思源黑体 1 Bold"/>
              </a:rPr>
              <a:t> </a:t>
            </a:r>
            <a:endParaRPr lang="en-US" sz="10500" b="1" spc="692" dirty="0">
              <a:solidFill>
                <a:schemeClr val="bg1"/>
              </a:solidFill>
              <a:latin typeface="黑体" panose="02010609060101010101" charset="-122"/>
              <a:ea typeface="黑体" panose="02010609060101010101" charset="-122"/>
              <a:cs typeface="思源黑体 1 Bold"/>
              <a:sym typeface="思源黑体 1 Bold"/>
            </a:endParaRPr>
          </a:p>
        </p:txBody>
      </p:sp>
      <p:pic>
        <p:nvPicPr>
          <p:cNvPr id="6" name="图片 5" descr="深圳大学白色logo"/>
          <p:cNvPicPr>
            <a:picLocks noChangeAspect="1"/>
          </p:cNvPicPr>
          <p:nvPr/>
        </p:nvPicPr>
        <p:blipFill>
          <a:blip r:embed="rId4"/>
          <a:stretch>
            <a:fillRect/>
          </a:stretch>
        </p:blipFill>
        <p:spPr>
          <a:xfrm>
            <a:off x="304800" y="342900"/>
            <a:ext cx="2960370" cy="10629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379160"/>
          </a:xfrm>
          <a:prstGeom prst="rect">
            <a:avLst/>
          </a:prstGeom>
        </p:spPr>
        <p:txBody>
          <a:bodyPr wrap="square" lIns="0" tIns="0" rIns="0" bIns="0" rtlCol="0" anchor="t">
            <a:spAutoFit/>
          </a:bodyPr>
          <a:lstStyle/>
          <a:p>
            <a:pPr algn="ctr">
              <a:lnSpc>
                <a:spcPts val="12695"/>
              </a:lnSpc>
              <a:spcBef>
                <a:spcPct val="0"/>
              </a:spcBef>
            </a:pPr>
            <a:r>
              <a:rPr lang="en-US" sz="5400"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a:t>
            </a:r>
            <a:r>
              <a:rPr lang="en-US" altLang="zh-CN" sz="5400"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oE</a:t>
            </a:r>
            <a:r>
              <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基本原理</a:t>
            </a:r>
            <a:endParaRPr 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572976"/>
            <a:ext cx="18288000" cy="71402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[4] </a:t>
            </a:r>
            <a:r>
              <a:rPr lang="en-US" altLang="zh-CN" sz="2000" dirty="0" err="1">
                <a:solidFill>
                  <a:schemeClr val="bg1"/>
                </a:solidFill>
                <a:latin typeface="Times New Roman" panose="02020603050405020304" pitchFamily="18" charset="0"/>
                <a:cs typeface="Times New Roman" panose="02020603050405020304" pitchFamily="18" charset="0"/>
              </a:rPr>
              <a:t>Fedus</a:t>
            </a:r>
            <a:r>
              <a:rPr lang="en-US" altLang="zh-CN" sz="2000" dirty="0">
                <a:solidFill>
                  <a:schemeClr val="bg1"/>
                </a:solidFill>
                <a:latin typeface="Times New Roman" panose="02020603050405020304" pitchFamily="18" charset="0"/>
                <a:cs typeface="Times New Roman" panose="02020603050405020304" pitchFamily="18" charset="0"/>
              </a:rPr>
              <a:t> W, </a:t>
            </a:r>
            <a:r>
              <a:rPr lang="en-US" altLang="zh-CN" sz="2000" dirty="0" err="1">
                <a:solidFill>
                  <a:schemeClr val="bg1"/>
                </a:solidFill>
                <a:latin typeface="Times New Roman" panose="02020603050405020304" pitchFamily="18" charset="0"/>
                <a:cs typeface="Times New Roman" panose="02020603050405020304" pitchFamily="18" charset="0"/>
              </a:rPr>
              <a:t>Zoph</a:t>
            </a:r>
            <a:r>
              <a:rPr lang="en-US" altLang="zh-CN" sz="2000" dirty="0">
                <a:solidFill>
                  <a:schemeClr val="bg1"/>
                </a:solidFill>
                <a:latin typeface="Times New Roman" panose="02020603050405020304" pitchFamily="18" charset="0"/>
                <a:cs typeface="Times New Roman" panose="02020603050405020304" pitchFamily="18" charset="0"/>
              </a:rPr>
              <a:t> B, </a:t>
            </a:r>
            <a:r>
              <a:rPr lang="en-US" altLang="zh-CN" sz="2000" dirty="0" err="1">
                <a:solidFill>
                  <a:schemeClr val="bg1"/>
                </a:solidFill>
                <a:latin typeface="Times New Roman" panose="02020603050405020304" pitchFamily="18" charset="0"/>
                <a:cs typeface="Times New Roman" panose="02020603050405020304" pitchFamily="18" charset="0"/>
              </a:rPr>
              <a:t>Shazeer</a:t>
            </a:r>
            <a:r>
              <a:rPr lang="en-US" altLang="zh-CN" sz="2000" dirty="0">
                <a:solidFill>
                  <a:schemeClr val="bg1"/>
                </a:solidFill>
                <a:latin typeface="Times New Roman" panose="02020603050405020304" pitchFamily="18" charset="0"/>
                <a:cs typeface="Times New Roman" panose="02020603050405020304" pitchFamily="18" charset="0"/>
              </a:rPr>
              <a:t> N. Switch transformers: Scaling to trillion parameter models with simple and efficient sparsity[J]. Journal of Machine Learning Research, 2022, 23(120): 1-39.</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77" name="Freeform 5"/>
          <p:cNvSpPr/>
          <p:nvPr/>
        </p:nvSpPr>
        <p:spPr bwMode="auto">
          <a:xfrm>
            <a:off x="9094340" y="5227577"/>
            <a:ext cx="2483645" cy="3500438"/>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accent1">
              <a:lumMod val="50000"/>
              <a:alpha val="27000"/>
            </a:schemeClr>
          </a:solidFill>
          <a:ln w="12700" cap="flat" cmpd="sng" algn="ctr">
            <a:noFill/>
            <a:prstDash val="solid"/>
            <a:miter lim="800000"/>
          </a:ln>
          <a:effectLst/>
        </p:spPr>
        <p:txBody>
          <a:bodyPr rtlCol="0" anchor="ctr"/>
          <a:lstStyle/>
          <a:p>
            <a:pPr algn="ct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93" name="Freeform 6"/>
          <p:cNvSpPr/>
          <p:nvPr/>
        </p:nvSpPr>
        <p:spPr bwMode="auto">
          <a:xfrm>
            <a:off x="8058500" y="3670240"/>
            <a:ext cx="3498059" cy="2483645"/>
          </a:xfrm>
          <a:custGeom>
            <a:avLst/>
            <a:gdLst>
              <a:gd name="T0" fmla="*/ 571 w 2067"/>
              <a:gd name="T1" fmla="*/ 0 h 1468"/>
              <a:gd name="T2" fmla="*/ 1909 w 2067"/>
              <a:gd name="T3" fmla="*/ 0 h 1468"/>
              <a:gd name="T4" fmla="*/ 2067 w 2067"/>
              <a:gd name="T5" fmla="*/ 159 h 1468"/>
              <a:gd name="T6" fmla="*/ 2067 w 2067"/>
              <a:gd name="T7" fmla="*/ 743 h 1468"/>
              <a:gd name="T8" fmla="*/ 1909 w 2067"/>
              <a:gd name="T9" fmla="*/ 902 h 1468"/>
              <a:gd name="T10" fmla="*/ 571 w 2067"/>
              <a:gd name="T11" fmla="*/ 902 h 1468"/>
              <a:gd name="T12" fmla="*/ 562 w 2067"/>
              <a:gd name="T13" fmla="*/ 902 h 1468"/>
              <a:gd name="T14" fmla="*/ 1 w 2067"/>
              <a:gd name="T15" fmla="*/ 1464 h 1468"/>
              <a:gd name="T16" fmla="*/ 0 w 2067"/>
              <a:gd name="T17" fmla="*/ 1468 h 1468"/>
              <a:gd name="T18" fmla="*/ 0 w 2067"/>
              <a:gd name="T19" fmla="*/ 571 h 1468"/>
              <a:gd name="T20" fmla="*/ 571 w 2067"/>
              <a:gd name="T21"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rgbClr val="E7EBF5"/>
          </a:solidFill>
          <a:ln w="12700" cap="flat" cmpd="sng" algn="ctr">
            <a:noFill/>
            <a:prstDash val="solid"/>
            <a:miter lim="800000"/>
          </a:ln>
          <a:effectLst/>
        </p:spPr>
        <p:txBody>
          <a:bodyPr rtlCol="0" anchor="ctr"/>
          <a:lstStyle/>
          <a:p>
            <a:pPr algn="ct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95" name="Freeform 7"/>
          <p:cNvSpPr/>
          <p:nvPr/>
        </p:nvSpPr>
        <p:spPr bwMode="auto">
          <a:xfrm>
            <a:off x="6498781" y="3691665"/>
            <a:ext cx="2483645" cy="3498057"/>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accent1">
              <a:lumMod val="50000"/>
              <a:alpha val="27000"/>
            </a:schemeClr>
          </a:solidFill>
          <a:ln w="12700" cap="flat" cmpd="sng" algn="ctr">
            <a:noFill/>
            <a:prstDash val="solid"/>
            <a:miter lim="800000"/>
          </a:ln>
          <a:effectLst/>
        </p:spPr>
        <p:txBody>
          <a:bodyPr rtlCol="0" anchor="ctr"/>
          <a:lstStyle/>
          <a:p>
            <a:pPr algn="ct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98" name="Freeform 8"/>
          <p:cNvSpPr/>
          <p:nvPr/>
        </p:nvSpPr>
        <p:spPr bwMode="auto">
          <a:xfrm>
            <a:off x="6498779" y="6255563"/>
            <a:ext cx="3498059" cy="2483645"/>
          </a:xfrm>
          <a:custGeom>
            <a:avLst/>
            <a:gdLst>
              <a:gd name="T0" fmla="*/ 1497 w 2068"/>
              <a:gd name="T1" fmla="*/ 1468 h 1468"/>
              <a:gd name="T2" fmla="*/ 158 w 2068"/>
              <a:gd name="T3" fmla="*/ 1468 h 1468"/>
              <a:gd name="T4" fmla="*/ 0 w 2068"/>
              <a:gd name="T5" fmla="*/ 1309 h 1468"/>
              <a:gd name="T6" fmla="*/ 0 w 2068"/>
              <a:gd name="T7" fmla="*/ 725 h 1468"/>
              <a:gd name="T8" fmla="*/ 158 w 2068"/>
              <a:gd name="T9" fmla="*/ 566 h 1468"/>
              <a:gd name="T10" fmla="*/ 1497 w 2068"/>
              <a:gd name="T11" fmla="*/ 566 h 1468"/>
              <a:gd name="T12" fmla="*/ 1506 w 2068"/>
              <a:gd name="T13" fmla="*/ 566 h 1468"/>
              <a:gd name="T14" fmla="*/ 2067 w 2068"/>
              <a:gd name="T15" fmla="*/ 4 h 1468"/>
              <a:gd name="T16" fmla="*/ 2068 w 2068"/>
              <a:gd name="T17" fmla="*/ 0 h 1468"/>
              <a:gd name="T18" fmla="*/ 2068 w 2068"/>
              <a:gd name="T19" fmla="*/ 897 h 1468"/>
              <a:gd name="T20" fmla="*/ 1497 w 2068"/>
              <a:gd name="T2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rgbClr val="E7EBF5"/>
          </a:solidFill>
          <a:ln w="12700" cap="flat" cmpd="sng" algn="ctr">
            <a:noFill/>
            <a:prstDash val="solid"/>
            <a:miter lim="800000"/>
          </a:ln>
          <a:effectLst/>
        </p:spPr>
        <p:txBody>
          <a:bodyPr rtlCol="0" anchor="ctr"/>
          <a:lstStyle/>
          <a:p>
            <a:pPr algn="ctr"/>
            <a:endParaRPr lang="zh-CN" altLang="en-US" sz="2700" kern="0">
              <a:latin typeface="微软雅黑" panose="020B0503020204020204" pitchFamily="34" charset="-122"/>
              <a:ea typeface="微软雅黑" panose="020B0503020204020204" pitchFamily="34" charset="-122"/>
              <a:cs typeface="+mn-ea"/>
              <a:sym typeface="+mn-lt"/>
            </a:endParaRPr>
          </a:p>
        </p:txBody>
      </p:sp>
      <p:grpSp>
        <p:nvGrpSpPr>
          <p:cNvPr id="116" name="组合 115"/>
          <p:cNvGrpSpPr/>
          <p:nvPr/>
        </p:nvGrpSpPr>
        <p:grpSpPr>
          <a:xfrm>
            <a:off x="10106377" y="3994758"/>
            <a:ext cx="1083470" cy="752475"/>
            <a:chOff x="10083800" y="1362076"/>
            <a:chExt cx="722313" cy="501650"/>
          </a:xfrm>
          <a:solidFill>
            <a:srgbClr val="212F83"/>
          </a:solidFill>
        </p:grpSpPr>
        <p:sp>
          <p:nvSpPr>
            <p:cNvPr id="117" name="Freeform 32"/>
            <p:cNvSpPr>
              <a:spLocks noEditPoints="1"/>
            </p:cNvSpPr>
            <p:nvPr/>
          </p:nvSpPr>
          <p:spPr bwMode="auto">
            <a:xfrm>
              <a:off x="10083800" y="1466851"/>
              <a:ext cx="722313" cy="361950"/>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18" name="Freeform 33"/>
            <p:cNvSpPr/>
            <p:nvPr/>
          </p:nvSpPr>
          <p:spPr bwMode="auto">
            <a:xfrm>
              <a:off x="10190163" y="1362076"/>
              <a:ext cx="509588" cy="501650"/>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grpSp>
        <p:nvGrpSpPr>
          <p:cNvPr id="122" name="组合 121"/>
          <p:cNvGrpSpPr/>
          <p:nvPr/>
        </p:nvGrpSpPr>
        <p:grpSpPr>
          <a:xfrm>
            <a:off x="706111" y="3691665"/>
            <a:ext cx="5419019" cy="2967374"/>
            <a:chOff x="6795152" y="1901661"/>
            <a:chExt cx="3612678" cy="1978249"/>
          </a:xfrm>
        </p:grpSpPr>
        <p:sp>
          <p:nvSpPr>
            <p:cNvPr id="123" name="文本框 32"/>
            <p:cNvSpPr txBox="1"/>
            <p:nvPr/>
          </p:nvSpPr>
          <p:spPr>
            <a:xfrm>
              <a:off x="6913262" y="1901661"/>
              <a:ext cx="3463924" cy="492443"/>
            </a:xfrm>
            <a:prstGeom prst="rect">
              <a:avLst/>
            </a:prstGeom>
            <a:noFill/>
          </p:spPr>
          <p:txBody>
            <a:bodyPr wrap="square" rtlCol="0">
              <a:spAutoFit/>
            </a:bodyPr>
            <a:lstStyle/>
            <a:p>
              <a:pPr algn="r">
                <a:defRPr/>
              </a:pPr>
              <a:r>
                <a:rPr lang="zh-CN" altLang="en-US" sz="4200" b="1" dirty="0">
                  <a:solidFill>
                    <a:srgbClr val="940041"/>
                  </a:solidFill>
                  <a:latin typeface="微软雅黑" panose="020B0503020204020204" pitchFamily="34" charset="-122"/>
                  <a:ea typeface="微软雅黑" panose="020B0503020204020204" pitchFamily="34" charset="-122"/>
                  <a:cs typeface="+mn-ea"/>
                  <a:sym typeface="+mn-lt"/>
                </a:rPr>
                <a:t>专家模型（Experts）</a:t>
              </a:r>
              <a:endParaRPr lang="zh-CN" altLang="en-US" sz="4200" b="1" dirty="0">
                <a:solidFill>
                  <a:srgbClr val="940041"/>
                </a:solidFill>
                <a:latin typeface="微软雅黑" panose="020B0503020204020204" pitchFamily="34" charset="-122"/>
                <a:ea typeface="微软雅黑" panose="020B0503020204020204" pitchFamily="34" charset="-122"/>
                <a:cs typeface="+mn-ea"/>
                <a:sym typeface="+mn-lt"/>
              </a:endParaRPr>
            </a:p>
          </p:txBody>
        </p:sp>
        <p:sp>
          <p:nvSpPr>
            <p:cNvPr id="124" name="文本框 14"/>
            <p:cNvSpPr txBox="1"/>
            <p:nvPr/>
          </p:nvSpPr>
          <p:spPr>
            <a:xfrm>
              <a:off x="6795152" y="2384543"/>
              <a:ext cx="3612678" cy="149536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defRPr/>
              </a:pPr>
              <a:r>
                <a:rPr lang="zh-CN" altLang="en-US" sz="2400" dirty="0">
                  <a:latin typeface="微软雅黑" panose="020B0503020204020204" pitchFamily="34" charset="-122"/>
                  <a:ea typeface="微软雅黑" panose="020B0503020204020204" pitchFamily="34" charset="-122"/>
                  <a:cs typeface="+mn-ea"/>
                  <a:sym typeface="+mn-lt"/>
                </a:rPr>
                <a:t>专家模型是多个单独的模型，每个模型被称为一个“专家”。每个专家模型专注于处理输入数据的某一部分或某一类型的任务。</a:t>
              </a:r>
              <a:endParaRPr lang="zh-CN" altLang="en-US" sz="2400" dirty="0">
                <a:latin typeface="微软雅黑" panose="020B0503020204020204" pitchFamily="34" charset="-122"/>
                <a:ea typeface="微软雅黑" panose="020B0503020204020204" pitchFamily="34" charset="-122"/>
                <a:cs typeface="+mn-ea"/>
                <a:sym typeface="+mn-lt"/>
              </a:endParaRPr>
            </a:p>
          </p:txBody>
        </p:sp>
      </p:grpSp>
      <p:grpSp>
        <p:nvGrpSpPr>
          <p:cNvPr id="125" name="组合 124"/>
          <p:cNvGrpSpPr/>
          <p:nvPr/>
        </p:nvGrpSpPr>
        <p:grpSpPr>
          <a:xfrm>
            <a:off x="11889931" y="3631159"/>
            <a:ext cx="7415213" cy="2934891"/>
            <a:chOff x="7702868" y="1861321"/>
            <a:chExt cx="4943475" cy="1956594"/>
          </a:xfrm>
        </p:grpSpPr>
        <p:sp>
          <p:nvSpPr>
            <p:cNvPr id="126" name="文本框 35"/>
            <p:cNvSpPr txBox="1"/>
            <p:nvPr/>
          </p:nvSpPr>
          <p:spPr>
            <a:xfrm>
              <a:off x="7702868" y="1861321"/>
              <a:ext cx="4943475" cy="492443"/>
            </a:xfrm>
            <a:prstGeom prst="rect">
              <a:avLst/>
            </a:prstGeom>
            <a:noFill/>
          </p:spPr>
          <p:txBody>
            <a:bodyPr wrap="square" rtlCol="0">
              <a:spAutoFit/>
            </a:bodyPr>
            <a:lstStyle/>
            <a:p>
              <a:pPr>
                <a:defRPr/>
              </a:pPr>
              <a:r>
                <a:rPr lang="zh-CN" altLang="en-US" sz="4200" b="1" dirty="0">
                  <a:solidFill>
                    <a:srgbClr val="940041"/>
                  </a:solidFill>
                  <a:latin typeface="微软雅黑" panose="020B0503020204020204" pitchFamily="34" charset="-122"/>
                  <a:ea typeface="微软雅黑" panose="020B0503020204020204" pitchFamily="34" charset="-122"/>
                  <a:cs typeface="+mn-ea"/>
                  <a:sym typeface="+mn-lt"/>
                </a:rPr>
                <a:t>门控网络</a:t>
              </a:r>
              <a:endParaRPr lang="zh-CN" altLang="en-US" sz="4200" b="1" dirty="0">
                <a:solidFill>
                  <a:srgbClr val="940041"/>
                </a:solidFill>
                <a:latin typeface="微软雅黑" panose="020B0503020204020204" pitchFamily="34" charset="-122"/>
                <a:ea typeface="微软雅黑" panose="020B0503020204020204" pitchFamily="34" charset="-122"/>
                <a:cs typeface="+mn-ea"/>
                <a:sym typeface="+mn-lt"/>
              </a:endParaRPr>
            </a:p>
          </p:txBody>
        </p:sp>
        <p:sp>
          <p:nvSpPr>
            <p:cNvPr id="127" name="文本框 14"/>
            <p:cNvSpPr txBox="1"/>
            <p:nvPr/>
          </p:nvSpPr>
          <p:spPr>
            <a:xfrm>
              <a:off x="7702869" y="2322548"/>
              <a:ext cx="3731979" cy="1495367"/>
            </a:xfrm>
            <a:prstGeom prst="rect">
              <a:avLst/>
            </a:prstGeom>
            <a:noFill/>
          </p:spPr>
          <p:txBody>
            <a:bodyPr wrap="square">
              <a:spAutoFit/>
            </a:bodyPr>
            <a:lstStyle>
              <a:defPPr>
                <a:defRPr lang="zh-CN"/>
              </a:defPPr>
              <a:lvl1pPr algn="just" fontAlgn="auto">
                <a:lnSpc>
                  <a:spcPct val="150000"/>
                </a:lnSpc>
                <a:spcBef>
                  <a:spcPts val="0"/>
                </a:spcBef>
                <a:spcAft>
                  <a:spcPts val="0"/>
                </a:spcAft>
                <a:defRPr sz="1600">
                  <a:latin typeface="微软雅黑" panose="020B0503020204020204" pitchFamily="34" charset="-122"/>
                  <a:ea typeface="微软雅黑" panose="020B0503020204020204" pitchFamily="34" charset="-122"/>
                  <a:cs typeface="+mn-ea"/>
                </a:defRPr>
              </a:lvl1pPr>
            </a:lstStyle>
            <a:p>
              <a:r>
                <a:rPr lang="zh-CN" altLang="en-US" sz="2400" dirty="0">
                  <a:sym typeface="+mn-lt"/>
                </a:rPr>
                <a:t>门控网络的作用是根据输入数据来决定每个专家模型的权重。门控网络负责输出一组权重，这些权重表示每个专家模型的贡献。</a:t>
              </a:r>
              <a:endParaRPr lang="zh-CN" altLang="en-US" sz="2400" dirty="0">
                <a:sym typeface="+mn-lt"/>
              </a:endParaRPr>
            </a:p>
          </p:txBody>
        </p:sp>
      </p:grpSp>
      <p:grpSp>
        <p:nvGrpSpPr>
          <p:cNvPr id="128" name="组合 127"/>
          <p:cNvGrpSpPr/>
          <p:nvPr/>
        </p:nvGrpSpPr>
        <p:grpSpPr>
          <a:xfrm>
            <a:off x="11889929" y="6883867"/>
            <a:ext cx="5786820" cy="2082399"/>
            <a:chOff x="7702870" y="1845970"/>
            <a:chExt cx="3857880" cy="1388266"/>
          </a:xfrm>
        </p:grpSpPr>
        <p:sp>
          <p:nvSpPr>
            <p:cNvPr id="129" name="文本框 41"/>
            <p:cNvSpPr txBox="1"/>
            <p:nvPr/>
          </p:nvSpPr>
          <p:spPr>
            <a:xfrm>
              <a:off x="7702870" y="1845970"/>
              <a:ext cx="2674843" cy="631755"/>
            </a:xfrm>
            <a:prstGeom prst="rect">
              <a:avLst/>
            </a:prstGeom>
            <a:noFill/>
          </p:spPr>
          <p:txBody>
            <a:bodyPr wrap="square" rtlCol="0">
              <a:spAutoFit/>
            </a:bodyPr>
            <a:lstStyle/>
            <a:p>
              <a:pPr algn="just">
                <a:lnSpc>
                  <a:spcPct val="150000"/>
                </a:lnSpc>
                <a:defRPr/>
              </a:pPr>
              <a:r>
                <a:rPr lang="zh-CN" altLang="en-US" sz="4200" b="1" dirty="0">
                  <a:solidFill>
                    <a:srgbClr val="940041"/>
                  </a:solidFill>
                  <a:latin typeface="微软雅黑" panose="020B0503020204020204" pitchFamily="34" charset="-122"/>
                  <a:ea typeface="微软雅黑" panose="020B0503020204020204" pitchFamily="34" charset="-122"/>
                  <a:cs typeface="+mn-ea"/>
                  <a:sym typeface="+mn-lt"/>
                </a:rPr>
                <a:t>损失函数</a:t>
              </a:r>
              <a:endParaRPr lang="zh-CN" altLang="en-US" sz="4200" b="1" dirty="0">
                <a:solidFill>
                  <a:srgbClr val="940041"/>
                </a:solidFill>
                <a:latin typeface="微软雅黑" panose="020B0503020204020204" pitchFamily="34" charset="-122"/>
                <a:ea typeface="微软雅黑" panose="020B0503020204020204" pitchFamily="34" charset="-122"/>
                <a:cs typeface="+mn-ea"/>
                <a:sym typeface="+mn-lt"/>
              </a:endParaRPr>
            </a:p>
          </p:txBody>
        </p:sp>
        <p:sp>
          <p:nvSpPr>
            <p:cNvPr id="130" name="文本框 14"/>
            <p:cNvSpPr txBox="1"/>
            <p:nvPr/>
          </p:nvSpPr>
          <p:spPr>
            <a:xfrm>
              <a:off x="7702870" y="2477533"/>
              <a:ext cx="3857880" cy="756703"/>
            </a:xfrm>
            <a:prstGeom prst="rect">
              <a:avLst/>
            </a:prstGeom>
            <a:noFill/>
          </p:spPr>
          <p:txBody>
            <a:bodyPr wrap="square">
              <a:spAutoFit/>
            </a:bodyPr>
            <a:lstStyle>
              <a:defPPr>
                <a:defRPr lang="zh-CN"/>
              </a:defPPr>
              <a:lvl1pPr algn="just" fontAlgn="auto">
                <a:lnSpc>
                  <a:spcPct val="150000"/>
                </a:lnSpc>
                <a:spcBef>
                  <a:spcPts val="0"/>
                </a:spcBef>
                <a:spcAft>
                  <a:spcPts val="0"/>
                </a:spcAft>
                <a:defRPr sz="1600">
                  <a:latin typeface="微软雅黑" panose="020B0503020204020204" pitchFamily="34" charset="-122"/>
                  <a:ea typeface="微软雅黑" panose="020B0503020204020204" pitchFamily="34" charset="-122"/>
                  <a:cs typeface="+mn-ea"/>
                </a:defRPr>
              </a:lvl1pPr>
            </a:lstStyle>
            <a:p>
              <a:r>
                <a:rPr lang="zh-CN" altLang="en-US" sz="2400" dirty="0">
                  <a:sym typeface="+mn-lt"/>
                </a:rPr>
                <a:t>MoE的损失函数不仅仅考虑预测误差，还考虑了门控网络和专家模型之间的协调性。</a:t>
              </a:r>
              <a:endParaRPr lang="zh-CN" altLang="en-US" sz="2400" dirty="0">
                <a:sym typeface="+mn-lt"/>
              </a:endParaRPr>
            </a:p>
          </p:txBody>
        </p:sp>
      </p:grpSp>
      <p:grpSp>
        <p:nvGrpSpPr>
          <p:cNvPr id="131" name="组合 130"/>
          <p:cNvGrpSpPr/>
          <p:nvPr/>
        </p:nvGrpSpPr>
        <p:grpSpPr>
          <a:xfrm>
            <a:off x="706111" y="6883867"/>
            <a:ext cx="5505830" cy="2682884"/>
            <a:chOff x="6795151" y="1845970"/>
            <a:chExt cx="3670553" cy="1788589"/>
          </a:xfrm>
        </p:grpSpPr>
        <p:sp>
          <p:nvSpPr>
            <p:cNvPr id="132" name="文本框 38"/>
            <p:cNvSpPr txBox="1"/>
            <p:nvPr/>
          </p:nvSpPr>
          <p:spPr>
            <a:xfrm>
              <a:off x="7323494" y="1845970"/>
              <a:ext cx="3142210" cy="631755"/>
            </a:xfrm>
            <a:prstGeom prst="rect">
              <a:avLst/>
            </a:prstGeom>
            <a:noFill/>
          </p:spPr>
          <p:txBody>
            <a:bodyPr wrap="square" rtlCol="0">
              <a:spAutoFit/>
            </a:bodyPr>
            <a:lstStyle/>
            <a:p>
              <a:pPr algn="r">
                <a:lnSpc>
                  <a:spcPct val="150000"/>
                </a:lnSpc>
                <a:defRPr/>
              </a:pPr>
              <a:r>
                <a:rPr lang="zh-CN" altLang="en-US" sz="4200" b="1" dirty="0">
                  <a:solidFill>
                    <a:srgbClr val="940041"/>
                  </a:solidFill>
                  <a:latin typeface="微软雅黑" panose="020B0503020204020204" pitchFamily="34" charset="-122"/>
                  <a:ea typeface="微软雅黑" panose="020B0503020204020204" pitchFamily="34" charset="-122"/>
                  <a:cs typeface="+mn-ea"/>
                  <a:sym typeface="+mn-lt"/>
                </a:rPr>
                <a:t>组合输出</a:t>
              </a:r>
              <a:endParaRPr lang="zh-CN" altLang="en-US" sz="4200" b="1" dirty="0">
                <a:solidFill>
                  <a:srgbClr val="940041"/>
                </a:solidFill>
                <a:latin typeface="微软雅黑" panose="020B0503020204020204" pitchFamily="34" charset="-122"/>
                <a:ea typeface="微软雅黑" panose="020B0503020204020204" pitchFamily="34" charset="-122"/>
                <a:cs typeface="+mn-ea"/>
                <a:sym typeface="+mn-lt"/>
              </a:endParaRPr>
            </a:p>
          </p:txBody>
        </p:sp>
        <p:sp>
          <p:nvSpPr>
            <p:cNvPr id="133" name="文本框 14"/>
            <p:cNvSpPr txBox="1"/>
            <p:nvPr/>
          </p:nvSpPr>
          <p:spPr>
            <a:xfrm>
              <a:off x="6795151" y="2508524"/>
              <a:ext cx="3612678" cy="1126035"/>
            </a:xfrm>
            <a:prstGeom prst="rect">
              <a:avLst/>
            </a:prstGeom>
            <a:noFill/>
          </p:spPr>
          <p:txBody>
            <a:bodyPr wrap="square">
              <a:spAutoFit/>
            </a:bodyPr>
            <a:lstStyle>
              <a:defPPr>
                <a:defRPr lang="zh-CN"/>
              </a:defPPr>
              <a:lvl1pPr algn="just" fontAlgn="auto">
                <a:lnSpc>
                  <a:spcPct val="150000"/>
                </a:lnSpc>
                <a:spcBef>
                  <a:spcPts val="0"/>
                </a:spcBef>
                <a:spcAft>
                  <a:spcPts val="0"/>
                </a:spcAft>
                <a:defRPr sz="1600">
                  <a:latin typeface="微软雅黑" panose="020B0503020204020204" pitchFamily="34" charset="-122"/>
                  <a:ea typeface="微软雅黑" panose="020B0503020204020204" pitchFamily="34" charset="-122"/>
                  <a:cs typeface="+mn-ea"/>
                </a:defRPr>
              </a:lvl1pPr>
            </a:lstStyle>
            <a:p>
              <a:r>
                <a:rPr lang="zh-CN" altLang="en-US" sz="2400" dirty="0">
                  <a:sym typeface="+mn-lt"/>
                </a:rPr>
                <a:t>最终输出是由所有专家模型的输出按门控网络输出权重加权求和，得到最终的输出结果。</a:t>
              </a:r>
              <a:endParaRPr lang="zh-CN" altLang="en-US" sz="2400" dirty="0">
                <a:sym typeface="+mn-lt"/>
              </a:endParaRPr>
            </a:p>
          </p:txBody>
        </p:sp>
      </p:grpSp>
      <p:pic>
        <p:nvPicPr>
          <p:cNvPr id="134" name="图片 1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4167" y="3846527"/>
            <a:ext cx="1048938" cy="1048938"/>
          </a:xfrm>
          <a:prstGeom prst="rect">
            <a:avLst/>
          </a:prstGeom>
        </p:spPr>
      </p:pic>
      <p:pic>
        <p:nvPicPr>
          <p:cNvPr id="135" name="图片 1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0013" y="7350347"/>
            <a:ext cx="1139543" cy="1139543"/>
          </a:xfrm>
          <a:prstGeom prst="rect">
            <a:avLst/>
          </a:prstGeom>
        </p:spPr>
      </p:pic>
      <p:sp>
        <p:nvSpPr>
          <p:cNvPr id="136" name="文本框 135"/>
          <p:cNvSpPr txBox="1"/>
          <p:nvPr/>
        </p:nvSpPr>
        <p:spPr>
          <a:xfrm>
            <a:off x="681038" y="1781518"/>
            <a:ext cx="16925925" cy="1338828"/>
          </a:xfrm>
          <a:prstGeom prst="rect">
            <a:avLst/>
          </a:prstGeom>
          <a:noFill/>
        </p:spPr>
        <p:txBody>
          <a:bodyPr wrap="square" rtlCol="0" anchor="t">
            <a:spAutoFit/>
          </a:bodyPr>
          <a:lstStyle/>
          <a:p>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混合专家模型（Mixture of Experts，MoE）是一种模型设计策略，其基本思想是将多个专家模型组合在一起，通过一个门控机制（gating mechanism）来选择每个输入样本的最佳专家模型。这种方法的目标是通过分工合作来提高整体模型的表现。MoE的基本原理包括以下几个部分：</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MoE</a:t>
            </a: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基本原理</a:t>
            </a:r>
            <a:endPar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572976"/>
            <a:ext cx="18288000" cy="71402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[4] </a:t>
            </a:r>
            <a:r>
              <a:rPr lang="en-US" altLang="zh-CN" sz="2000" dirty="0" err="1">
                <a:solidFill>
                  <a:schemeClr val="bg1"/>
                </a:solidFill>
                <a:latin typeface="Times New Roman" panose="02020603050405020304" pitchFamily="18" charset="0"/>
                <a:cs typeface="Times New Roman" panose="02020603050405020304" pitchFamily="18" charset="0"/>
              </a:rPr>
              <a:t>Fedus</a:t>
            </a:r>
            <a:r>
              <a:rPr lang="en-US" altLang="zh-CN" sz="2000" dirty="0">
                <a:solidFill>
                  <a:schemeClr val="bg1"/>
                </a:solidFill>
                <a:latin typeface="Times New Roman" panose="02020603050405020304" pitchFamily="18" charset="0"/>
                <a:cs typeface="Times New Roman" panose="02020603050405020304" pitchFamily="18" charset="0"/>
              </a:rPr>
              <a:t> W, </a:t>
            </a:r>
            <a:r>
              <a:rPr lang="en-US" altLang="zh-CN" sz="2000" dirty="0" err="1">
                <a:solidFill>
                  <a:schemeClr val="bg1"/>
                </a:solidFill>
                <a:latin typeface="Times New Roman" panose="02020603050405020304" pitchFamily="18" charset="0"/>
                <a:cs typeface="Times New Roman" panose="02020603050405020304" pitchFamily="18" charset="0"/>
              </a:rPr>
              <a:t>Zoph</a:t>
            </a:r>
            <a:r>
              <a:rPr lang="en-US" altLang="zh-CN" sz="2000" dirty="0">
                <a:solidFill>
                  <a:schemeClr val="bg1"/>
                </a:solidFill>
                <a:latin typeface="Times New Roman" panose="02020603050405020304" pitchFamily="18" charset="0"/>
                <a:cs typeface="Times New Roman" panose="02020603050405020304" pitchFamily="18" charset="0"/>
              </a:rPr>
              <a:t> B, </a:t>
            </a:r>
            <a:r>
              <a:rPr lang="en-US" altLang="zh-CN" sz="2000" dirty="0" err="1">
                <a:solidFill>
                  <a:schemeClr val="bg1"/>
                </a:solidFill>
                <a:latin typeface="Times New Roman" panose="02020603050405020304" pitchFamily="18" charset="0"/>
                <a:cs typeface="Times New Roman" panose="02020603050405020304" pitchFamily="18" charset="0"/>
              </a:rPr>
              <a:t>Shazeer</a:t>
            </a:r>
            <a:r>
              <a:rPr lang="en-US" altLang="zh-CN" sz="2000" dirty="0">
                <a:solidFill>
                  <a:schemeClr val="bg1"/>
                </a:solidFill>
                <a:latin typeface="Times New Roman" panose="02020603050405020304" pitchFamily="18" charset="0"/>
                <a:cs typeface="Times New Roman" panose="02020603050405020304" pitchFamily="18" charset="0"/>
              </a:rPr>
              <a:t> N. Switch transformers: Scaling to trillion parameter models with simple and efficient sparsity[J]. Journal of Machine Learning Research, 2022, 23(120): 1-39.</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3" name="文本框 2"/>
          <p:cNvSpPr txBox="1"/>
          <p:nvPr/>
        </p:nvSpPr>
        <p:spPr>
          <a:xfrm>
            <a:off x="750571" y="1666512"/>
            <a:ext cx="16925925" cy="507831"/>
          </a:xfrm>
          <a:prstGeom prst="rect">
            <a:avLst/>
          </a:prstGeom>
          <a:noFill/>
        </p:spPr>
        <p:txBody>
          <a:bodyPr wrap="square" rtlCol="0" anchor="t">
            <a:spAutoFit/>
          </a:bodyPr>
          <a:lstStyle/>
          <a:p>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基于Transformer架构的</a:t>
            </a:r>
            <a:r>
              <a:rPr lang="en-US" altLang="zh-CN" sz="2700" spc="216" dirty="0" err="1">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MoE</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，主要由两部分组成：</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9381135" y="2833679"/>
            <a:ext cx="7942898" cy="2169825"/>
          </a:xfrm>
          <a:prstGeom prst="rect">
            <a:avLst/>
          </a:prstGeom>
          <a:noFill/>
        </p:spPr>
        <p:txBody>
          <a:bodyPr wrap="square" rtlCol="0" anchor="t">
            <a:spAutoFit/>
          </a:bodyPr>
          <a:lstStyle/>
          <a:p>
            <a:r>
              <a:rPr lang="zh-CN" altLang="en-US" sz="2700" b="1" dirty="0">
                <a:latin typeface="微软雅黑" panose="020B0503020204020204" pitchFamily="34" charset="-122"/>
                <a:ea typeface="微软雅黑" panose="020B0503020204020204" pitchFamily="34" charset="-122"/>
                <a:cs typeface="微软雅黑" panose="020B0503020204020204" pitchFamily="34" charset="-122"/>
              </a:rPr>
              <a:t>稀疏 MoE 层</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：这些层代替了传统 Transformer 模型中的前馈网络 (FFN) 层。MoE 层包含若干“专家”，每个专家本身是一个独立的神经网络。在实际应用中，这些专家通常是前馈网络 (FFN)，但它们也可以是更复杂的网络结构。</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90600" y="5873752"/>
            <a:ext cx="7707629" cy="3416320"/>
          </a:xfrm>
          <a:prstGeom prst="rect">
            <a:avLst/>
          </a:prstGeom>
          <a:noFill/>
        </p:spPr>
        <p:txBody>
          <a:bodyPr wrap="square" rtlCol="0" anchor="t">
            <a:spAutoFit/>
          </a:bodyPr>
          <a:lstStyle/>
          <a:p>
            <a:r>
              <a:rPr lang="zh-CN" altLang="en-US" sz="2700" b="1" dirty="0">
                <a:latin typeface="微软雅黑" panose="020B0503020204020204" pitchFamily="34" charset="-122"/>
                <a:ea typeface="微软雅黑" panose="020B0503020204020204" pitchFamily="34" charset="-122"/>
                <a:cs typeface="微软雅黑" panose="020B0503020204020204" pitchFamily="34" charset="-122"/>
              </a:rPr>
              <a:t>门控网络或路由</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 这个部分用于决定哪些 token 被发送到哪个专家。例如，在上图中，“More”这个 token 可能被发送到第二个专家，而“Parameters”这个 token 被发送到第一个专家。有时，一个 token 甚至可以被发送到多个专家。token 的路由方式是 MoE 使用中的一个关键点，因为路由器由学习的参数组成，并且与网络的其他部分一同进行预训练。</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1503927" y="2263494"/>
            <a:ext cx="6680974" cy="3348037"/>
          </a:xfrm>
          <a:prstGeom prst="rect">
            <a:avLst/>
          </a:prstGeom>
        </p:spPr>
      </p:pic>
      <p:pic>
        <p:nvPicPr>
          <p:cNvPr id="7" name="图片 6"/>
          <p:cNvPicPr>
            <a:picLocks noChangeAspect="1"/>
          </p:cNvPicPr>
          <p:nvPr/>
        </p:nvPicPr>
        <p:blipFill>
          <a:blip r:embed="rId8"/>
          <a:stretch>
            <a:fillRect/>
          </a:stretch>
        </p:blipFill>
        <p:spPr>
          <a:xfrm>
            <a:off x="10005498" y="5611531"/>
            <a:ext cx="6694171" cy="3616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Mistral 7B</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29800"/>
            <a:ext cx="18288000" cy="4572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[5] Jiang A Q, </a:t>
            </a:r>
            <a:r>
              <a:rPr lang="en-US" altLang="zh-CN" sz="2000" dirty="0" err="1">
                <a:solidFill>
                  <a:schemeClr val="bg1"/>
                </a:solidFill>
                <a:latin typeface="Times New Roman" panose="02020603050405020304" pitchFamily="18" charset="0"/>
                <a:cs typeface="Times New Roman" panose="02020603050405020304" pitchFamily="18" charset="0"/>
              </a:rPr>
              <a:t>Sablayrolles</a:t>
            </a:r>
            <a:r>
              <a:rPr lang="en-US" altLang="zh-CN" sz="2000" dirty="0">
                <a:solidFill>
                  <a:schemeClr val="bg1"/>
                </a:solidFill>
                <a:latin typeface="Times New Roman" panose="02020603050405020304" pitchFamily="18" charset="0"/>
                <a:cs typeface="Times New Roman" panose="02020603050405020304" pitchFamily="18" charset="0"/>
              </a:rPr>
              <a:t> A, Mensch A, et al. Mistral 7B[J].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arXiv:2310.06825, 2023.</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19" name="文本框 18"/>
          <p:cNvSpPr txBox="1"/>
          <p:nvPr/>
        </p:nvSpPr>
        <p:spPr>
          <a:xfrm>
            <a:off x="681038" y="1781518"/>
            <a:ext cx="16925925" cy="922020"/>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Mistral 7B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SWA</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滑动窗口注意力机制，其中每一层都关注前一层的</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window size W</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个隐藏状态 </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(mistral</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使用的</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W=4096)</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9843888" y="3731741"/>
            <a:ext cx="7947308" cy="2999661"/>
          </a:xfrm>
          <a:prstGeom prst="rect">
            <a:avLst/>
          </a:prstGeom>
        </p:spPr>
      </p:pic>
      <p:pic>
        <p:nvPicPr>
          <p:cNvPr id="5" name="图片 4"/>
          <p:cNvPicPr>
            <a:picLocks noChangeAspect="1"/>
          </p:cNvPicPr>
          <p:nvPr/>
        </p:nvPicPr>
        <p:blipFill>
          <a:blip r:embed="rId8"/>
          <a:stretch>
            <a:fillRect/>
          </a:stretch>
        </p:blipFill>
        <p:spPr>
          <a:xfrm>
            <a:off x="1790700" y="7014306"/>
            <a:ext cx="14706600" cy="2275766"/>
          </a:xfrm>
          <a:prstGeom prst="rect">
            <a:avLst/>
          </a:prstGeom>
        </p:spPr>
      </p:pic>
      <p:pic>
        <p:nvPicPr>
          <p:cNvPr id="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049" y="3731741"/>
            <a:ext cx="8915400" cy="2999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Mistral 7B</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4" name="TextBox 10"/>
          <p:cNvSpPr txBox="1"/>
          <p:nvPr>
            <p:custDataLst>
              <p:tags r:id="rId5"/>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59" y="2828715"/>
            <a:ext cx="13235704" cy="4301604"/>
          </a:xfrm>
          <a:prstGeom prst="rect">
            <a:avLst/>
          </a:prstGeom>
        </p:spPr>
      </p:pic>
      <p:sp>
        <p:nvSpPr>
          <p:cNvPr id="19" name="文本框 18"/>
          <p:cNvSpPr txBox="1"/>
          <p:nvPr/>
        </p:nvSpPr>
        <p:spPr>
          <a:xfrm>
            <a:off x="681038" y="1781518"/>
            <a:ext cx="16925925" cy="507831"/>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Mistral 7B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7B</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的参数量在所有</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benchmarks</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超越了</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Llama-2 13B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并且与</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Llama-1 34B</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性能相当</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4630" y="7310931"/>
            <a:ext cx="15320962" cy="212924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9"/>
          <p:cNvSpPr/>
          <p:nvPr>
            <p:custDataLst>
              <p:tags r:id="rId8"/>
            </p:custDataLst>
          </p:nvPr>
        </p:nvSpPr>
        <p:spPr>
          <a:xfrm>
            <a:off x="0" y="9829800"/>
            <a:ext cx="18288000" cy="4572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p>
            <a:r>
              <a:rPr lang="en-US" altLang="zh-CN" sz="2000" dirty="0">
                <a:solidFill>
                  <a:schemeClr val="bg1"/>
                </a:solidFill>
                <a:latin typeface="Times New Roman" panose="02020603050405020304" pitchFamily="18" charset="0"/>
                <a:cs typeface="Times New Roman" panose="02020603050405020304" pitchFamily="18" charset="0"/>
              </a:rPr>
              <a:t>[5] Jiang A Q, </a:t>
            </a:r>
            <a:r>
              <a:rPr lang="en-US" altLang="zh-CN" sz="2000" dirty="0" err="1">
                <a:solidFill>
                  <a:schemeClr val="bg1"/>
                </a:solidFill>
                <a:latin typeface="Times New Roman" panose="02020603050405020304" pitchFamily="18" charset="0"/>
                <a:cs typeface="Times New Roman" panose="02020603050405020304" pitchFamily="18" charset="0"/>
              </a:rPr>
              <a:t>Sablayrolles</a:t>
            </a:r>
            <a:r>
              <a:rPr lang="en-US" altLang="zh-CN" sz="2000" dirty="0">
                <a:solidFill>
                  <a:schemeClr val="bg1"/>
                </a:solidFill>
                <a:latin typeface="Times New Roman" panose="02020603050405020304" pitchFamily="18" charset="0"/>
                <a:cs typeface="Times New Roman" panose="02020603050405020304" pitchFamily="18" charset="0"/>
              </a:rPr>
              <a:t> A, Mensch A, et al. Mistral 7B[J].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arXiv:2310.06825, 2023.</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Mistral 8</a:t>
            </a: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x</a:t>
            </a: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7B</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00590"/>
            <a:ext cx="18288000" cy="48641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[6] Jiang A Q, </a:t>
            </a:r>
            <a:r>
              <a:rPr lang="en-US" altLang="zh-CN" sz="2000" dirty="0" err="1">
                <a:solidFill>
                  <a:schemeClr val="bg1"/>
                </a:solidFill>
                <a:latin typeface="Times New Roman" panose="02020603050405020304" pitchFamily="18" charset="0"/>
                <a:cs typeface="Times New Roman" panose="02020603050405020304" pitchFamily="18" charset="0"/>
              </a:rPr>
              <a:t>Sablayrolles</a:t>
            </a:r>
            <a:r>
              <a:rPr lang="en-US" altLang="zh-CN" sz="2000" dirty="0">
                <a:solidFill>
                  <a:schemeClr val="bg1"/>
                </a:solidFill>
                <a:latin typeface="Times New Roman" panose="02020603050405020304" pitchFamily="18" charset="0"/>
                <a:cs typeface="Times New Roman" panose="02020603050405020304" pitchFamily="18" charset="0"/>
              </a:rPr>
              <a:t> A, Roux A, et al. </a:t>
            </a:r>
            <a:r>
              <a:rPr lang="en-US" altLang="zh-CN" sz="2000" dirty="0" err="1">
                <a:solidFill>
                  <a:schemeClr val="bg1"/>
                </a:solidFill>
                <a:latin typeface="Times New Roman" panose="02020603050405020304" pitchFamily="18" charset="0"/>
                <a:cs typeface="Times New Roman" panose="02020603050405020304" pitchFamily="18" charset="0"/>
              </a:rPr>
              <a:t>Mixtral</a:t>
            </a:r>
            <a:r>
              <a:rPr lang="en-US" altLang="zh-CN" sz="2000" dirty="0">
                <a:solidFill>
                  <a:schemeClr val="bg1"/>
                </a:solidFill>
                <a:latin typeface="Times New Roman" panose="02020603050405020304" pitchFamily="18" charset="0"/>
                <a:cs typeface="Times New Roman" panose="02020603050405020304" pitchFamily="18" charset="0"/>
              </a:rPr>
              <a:t> of experts[J].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arXiv:2401.04088, 2024.</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19" name="文本框 18"/>
          <p:cNvSpPr txBox="1"/>
          <p:nvPr/>
        </p:nvSpPr>
        <p:spPr>
          <a:xfrm>
            <a:off x="681038" y="1781518"/>
            <a:ext cx="16925925" cy="1337945"/>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Mixtral-8x7B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是一种仅包含解码器的模型，每层由 </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个前馈块（即专家）组成。对于每个 </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token</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，在每一层，路由器网络都会选择两名专家来处理当前状态并组合他们的输出。尽管每个 </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token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只看到两个专家，但所选的专家在每个时间步上都可能不同。</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917610" y="4521726"/>
            <a:ext cx="7860827" cy="3472159"/>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1535" y="3372114"/>
            <a:ext cx="7994987" cy="57713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Mistral 8</a:t>
            </a: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x</a:t>
            </a: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7B</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4" name="TextBox 10"/>
          <p:cNvSpPr txBox="1"/>
          <p:nvPr>
            <p:custDataLst>
              <p:tags r:id="rId5"/>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19" name="文本框 18"/>
          <p:cNvSpPr txBox="1"/>
          <p:nvPr/>
        </p:nvSpPr>
        <p:spPr>
          <a:xfrm>
            <a:off x="681038" y="1781518"/>
            <a:ext cx="16925925" cy="507831"/>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Mixtral-8x7B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模型则以</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46.7B</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参数量，在多数</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benchmarks</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上超越</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Llama 2 70B</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0" name="Picture 2" descr="性能概述"/>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5400" y="2512626"/>
            <a:ext cx="6903635" cy="44451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性能扩展"/>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9790" y="2497100"/>
            <a:ext cx="8201519" cy="45563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多语言基准测试"/>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2695" y="7165484"/>
            <a:ext cx="12552329" cy="223667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9"/>
          <p:cNvSpPr/>
          <p:nvPr>
            <p:custDataLst>
              <p:tags r:id="rId9"/>
            </p:custDataLst>
          </p:nvPr>
        </p:nvSpPr>
        <p:spPr>
          <a:xfrm>
            <a:off x="0" y="9800590"/>
            <a:ext cx="18288000" cy="48641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p>
            <a:r>
              <a:rPr lang="en-US" altLang="zh-CN" sz="2000" dirty="0">
                <a:solidFill>
                  <a:schemeClr val="bg1"/>
                </a:solidFill>
                <a:latin typeface="Times New Roman" panose="02020603050405020304" pitchFamily="18" charset="0"/>
                <a:cs typeface="Times New Roman" panose="02020603050405020304" pitchFamily="18" charset="0"/>
              </a:rPr>
              <a:t>[6] Jiang A Q, </a:t>
            </a:r>
            <a:r>
              <a:rPr lang="en-US" altLang="zh-CN" sz="2000" dirty="0" err="1">
                <a:solidFill>
                  <a:schemeClr val="bg1"/>
                </a:solidFill>
                <a:latin typeface="Times New Roman" panose="02020603050405020304" pitchFamily="18" charset="0"/>
                <a:cs typeface="Times New Roman" panose="02020603050405020304" pitchFamily="18" charset="0"/>
              </a:rPr>
              <a:t>Sablayrolles</a:t>
            </a:r>
            <a:r>
              <a:rPr lang="en-US" altLang="zh-CN" sz="2000" dirty="0">
                <a:solidFill>
                  <a:schemeClr val="bg1"/>
                </a:solidFill>
                <a:latin typeface="Times New Roman" panose="02020603050405020304" pitchFamily="18" charset="0"/>
                <a:cs typeface="Times New Roman" panose="02020603050405020304" pitchFamily="18" charset="0"/>
              </a:rPr>
              <a:t> A, Roux A, et al. </a:t>
            </a:r>
            <a:r>
              <a:rPr lang="en-US" altLang="zh-CN" sz="2000" dirty="0" err="1">
                <a:solidFill>
                  <a:schemeClr val="bg1"/>
                </a:solidFill>
                <a:latin typeface="Times New Roman" panose="02020603050405020304" pitchFamily="18" charset="0"/>
                <a:cs typeface="Times New Roman" panose="02020603050405020304" pitchFamily="18" charset="0"/>
              </a:rPr>
              <a:t>Mixtral</a:t>
            </a:r>
            <a:r>
              <a:rPr lang="en-US" altLang="zh-CN" sz="2000" dirty="0">
                <a:solidFill>
                  <a:schemeClr val="bg1"/>
                </a:solidFill>
                <a:latin typeface="Times New Roman" panose="02020603050405020304" pitchFamily="18" charset="0"/>
                <a:cs typeface="Times New Roman" panose="02020603050405020304" pitchFamily="18" charset="0"/>
              </a:rPr>
              <a:t> of experts[J].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arXiv:2401.04088, 2024.</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a:t>
            </a:r>
            <a:r>
              <a:rPr lang="en-US" altLang="zh-CN"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oE-Llava</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00590"/>
            <a:ext cx="18288000" cy="48641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[7] Lin B, Tang Z, Ye Y, et al. Moe-</a:t>
            </a:r>
            <a:r>
              <a:rPr lang="en-US" altLang="zh-CN" sz="2000" dirty="0" err="1">
                <a:solidFill>
                  <a:schemeClr val="bg1"/>
                </a:solidFill>
                <a:latin typeface="Times New Roman" panose="02020603050405020304" pitchFamily="18" charset="0"/>
                <a:cs typeface="Times New Roman" panose="02020603050405020304" pitchFamily="18" charset="0"/>
              </a:rPr>
              <a:t>llava</a:t>
            </a:r>
            <a:r>
              <a:rPr lang="en-US" altLang="zh-CN" sz="2000" dirty="0">
                <a:solidFill>
                  <a:schemeClr val="bg1"/>
                </a:solidFill>
                <a:latin typeface="Times New Roman" panose="02020603050405020304" pitchFamily="18" charset="0"/>
                <a:cs typeface="Times New Roman" panose="02020603050405020304" pitchFamily="18" charset="0"/>
              </a:rPr>
              <a:t>: Mixture of experts for large vision-language models[J].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arXiv:2401.15947, 2024.</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pic>
        <p:nvPicPr>
          <p:cNvPr id="19" name="图片 18" descr="moe-llava物体幻觉基准测试"/>
          <p:cNvPicPr>
            <a:picLocks noChangeAspect="1"/>
          </p:cNvPicPr>
          <p:nvPr/>
        </p:nvPicPr>
        <p:blipFill>
          <a:blip r:embed="rId7"/>
          <a:stretch>
            <a:fillRect/>
          </a:stretch>
        </p:blipFill>
        <p:spPr>
          <a:xfrm>
            <a:off x="9906000" y="3762685"/>
            <a:ext cx="7215468" cy="4928368"/>
          </a:xfrm>
          <a:prstGeom prst="rect">
            <a:avLst/>
          </a:prstGeom>
        </p:spPr>
      </p:pic>
      <p:sp>
        <p:nvSpPr>
          <p:cNvPr id="20" name="文本框 19"/>
          <p:cNvSpPr txBox="1"/>
          <p:nvPr/>
        </p:nvSpPr>
        <p:spPr>
          <a:xfrm>
            <a:off x="750571" y="1666512"/>
            <a:ext cx="16925925" cy="1754326"/>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Moe-</a:t>
            </a:r>
            <a:r>
              <a:rPr lang="en-US" altLang="zh-CN" sz="2700" spc="216" dirty="0" err="1">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Llava</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是</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Llava1.5</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的改进版本。它是一个多模态的视觉</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文本大型模型，能够完成图像描述、视觉问答，以及潜在地识别单个目标的视觉定位和名画名人等任务。</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Moe-</a:t>
            </a:r>
            <a:r>
              <a:rPr lang="en-US" altLang="zh-CN" sz="2700" spc="216" dirty="0" err="1">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Llava</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支持单张图片输入作为第一个或第二个输入，并且能进行多轮文本对话。</a:t>
            </a:r>
            <a:r>
              <a:rPr lang="zh-CN" altLang="en-US" sz="2700" dirty="0">
                <a:latin typeface="微软雅黑" panose="020B0503020204020204" pitchFamily="34" charset="-122"/>
                <a:ea typeface="微软雅黑" panose="020B0503020204020204" pitchFamily="34" charset="-122"/>
                <a:cs typeface="+mn-ea"/>
                <a:sym typeface="+mn-lt"/>
              </a:rPr>
              <a:t>尽管MoE-LLaVA仅具有3B个稀疏激活参数，但它在各种视觉理解数据集上的表现与LLaVA-1.5-7B相当，并在物体幻觉基准测试中甚至超过了LLaVA-1.5-13B。</a:t>
            </a:r>
            <a:endParaRPr lang="zh-CN" altLang="en-US" sz="2700" dirty="0">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8"/>
          <a:stretch>
            <a:fillRect/>
          </a:stretch>
        </p:blipFill>
        <p:spPr>
          <a:xfrm>
            <a:off x="750571" y="3907791"/>
            <a:ext cx="8610600" cy="46381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228509" y="2933625"/>
            <a:ext cx="18723429" cy="7170165"/>
          </a:xfrm>
          <a:custGeom>
            <a:avLst/>
            <a:gdLst>
              <a:gd name="connsiteX0" fmla="*/ 0 w 12192000"/>
              <a:gd name="connsiteY0" fmla="*/ 0 h 4780110"/>
              <a:gd name="connsiteX1" fmla="*/ 451997 w 12192000"/>
              <a:gd name="connsiteY1" fmla="*/ 104414 h 4780110"/>
              <a:gd name="connsiteX2" fmla="*/ 6168572 w 12192000"/>
              <a:gd name="connsiteY2" fmla="*/ 601556 h 4780110"/>
              <a:gd name="connsiteX3" fmla="*/ 11885147 w 12192000"/>
              <a:gd name="connsiteY3" fmla="*/ 104414 h 4780110"/>
              <a:gd name="connsiteX4" fmla="*/ 12192000 w 12192000"/>
              <a:gd name="connsiteY4" fmla="*/ 33529 h 4780110"/>
              <a:gd name="connsiteX5" fmla="*/ 12192000 w 12192000"/>
              <a:gd name="connsiteY5" fmla="*/ 4759003 h 4780110"/>
              <a:gd name="connsiteX6" fmla="*/ 12123805 w 12192000"/>
              <a:gd name="connsiteY6" fmla="*/ 4742474 h 4780110"/>
              <a:gd name="connsiteX7" fmla="*/ 6139543 w 12192000"/>
              <a:gd name="connsiteY7" fmla="*/ 4186383 h 4780110"/>
              <a:gd name="connsiteX8" fmla="*/ 155281 w 12192000"/>
              <a:gd name="connsiteY8" fmla="*/ 4742474 h 4780110"/>
              <a:gd name="connsiteX9" fmla="*/ 0 w 12192000"/>
              <a:gd name="connsiteY9" fmla="*/ 4780110 h 478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4780110">
                <a:moveTo>
                  <a:pt x="0" y="0"/>
                </a:moveTo>
                <a:lnTo>
                  <a:pt x="451997" y="104414"/>
                </a:lnTo>
                <a:cubicBezTo>
                  <a:pt x="1914996" y="411574"/>
                  <a:pt x="3936111" y="601556"/>
                  <a:pt x="6168572" y="601556"/>
                </a:cubicBezTo>
                <a:cubicBezTo>
                  <a:pt x="8401033" y="601556"/>
                  <a:pt x="10422148" y="411574"/>
                  <a:pt x="11885147" y="104414"/>
                </a:cubicBezTo>
                <a:lnTo>
                  <a:pt x="12192000" y="33529"/>
                </a:lnTo>
                <a:lnTo>
                  <a:pt x="12192000" y="4759003"/>
                </a:lnTo>
                <a:lnTo>
                  <a:pt x="12123805" y="4742474"/>
                </a:lnTo>
                <a:cubicBezTo>
                  <a:pt x="10644933" y="4400856"/>
                  <a:pt x="8511533" y="4186383"/>
                  <a:pt x="6139543" y="4186383"/>
                </a:cubicBezTo>
                <a:cubicBezTo>
                  <a:pt x="3767553" y="4186383"/>
                  <a:pt x="1634154" y="4400856"/>
                  <a:pt x="155281" y="4742474"/>
                </a:cubicBezTo>
                <a:lnTo>
                  <a:pt x="0" y="4780110"/>
                </a:lnTo>
                <a:close/>
              </a:path>
            </a:pathLst>
          </a:custGeom>
          <a:solidFill>
            <a:srgbClr val="8C0D41">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57" name="文本框 56"/>
          <p:cNvSpPr txBox="1"/>
          <p:nvPr/>
        </p:nvSpPr>
        <p:spPr>
          <a:xfrm>
            <a:off x="6941046" y="853369"/>
            <a:ext cx="3230880" cy="10147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lumMod val="95000"/>
                  </a:prstClr>
                </a:solidFill>
                <a:effectLst/>
                <a:uLnTx/>
                <a:uFillTx/>
                <a:latin typeface="+mj-ea"/>
                <a:ea typeface="+mj-ea"/>
                <a:cs typeface="+mn-cs"/>
              </a:rPr>
              <a:t>CONTENTS</a:t>
            </a:r>
            <a:endParaRPr kumimoji="0" lang="zh-CN" altLang="en-US" sz="6000" b="0" i="0" u="none" strike="noStrike" kern="1200" cap="none" spc="0" normalizeH="0" baseline="0" noProof="0" dirty="0">
              <a:ln>
                <a:noFill/>
              </a:ln>
              <a:solidFill>
                <a:prstClr val="white">
                  <a:lumMod val="95000"/>
                </a:prstClr>
              </a:solidFill>
              <a:effectLst/>
              <a:uLnTx/>
              <a:uFillTx/>
              <a:latin typeface="+mj-ea"/>
              <a:ea typeface="+mj-ea"/>
              <a:cs typeface="+mn-cs"/>
            </a:endParaRPr>
          </a:p>
        </p:txBody>
      </p:sp>
      <p:sp>
        <p:nvSpPr>
          <p:cNvPr id="38" name="TextBox 13"/>
          <p:cNvSpPr txBox="1"/>
          <p:nvPr/>
        </p:nvSpPr>
        <p:spPr>
          <a:xfrm>
            <a:off x="6586127" y="1257198"/>
            <a:ext cx="3936206" cy="1337945"/>
          </a:xfrm>
          <a:prstGeom prst="rect">
            <a:avLst/>
          </a:prstGeom>
          <a:noFill/>
        </p:spPr>
        <p:txBody>
          <a:bodyP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8100" b="1" i="0" u="none" strike="noStrike" kern="1200" cap="none" spc="0" normalizeH="0" baseline="0" noProof="0" dirty="0">
                <a:ln>
                  <a:noFill/>
                </a:ln>
                <a:solidFill>
                  <a:schemeClr val="accent2">
                    <a:lumMod val="75000"/>
                  </a:scheme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目  录</a:t>
            </a:r>
            <a:endParaRPr kumimoji="0" lang="zh-CN" altLang="en-US" sz="8100" b="1" i="0" u="none" strike="noStrike" kern="1200" cap="none" spc="0" normalizeH="0" baseline="0" noProof="0" dirty="0">
              <a:ln>
                <a:noFill/>
              </a:ln>
              <a:solidFill>
                <a:schemeClr val="accent2">
                  <a:lumMod val="75000"/>
                </a:scheme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37" name="组合 36"/>
          <p:cNvGrpSpPr/>
          <p:nvPr/>
        </p:nvGrpSpPr>
        <p:grpSpPr>
          <a:xfrm>
            <a:off x="11060750" y="3927612"/>
            <a:ext cx="2920536" cy="5045706"/>
            <a:chOff x="7321994" y="2485313"/>
            <a:chExt cx="1885602" cy="3257688"/>
          </a:xfrm>
          <a:effectLst/>
          <a:scene3d>
            <a:camera prst="perspectiveLeft"/>
            <a:lightRig rig="contrasting" dir="t"/>
          </a:scene3d>
        </p:grpSpPr>
        <p:sp>
          <p:nvSpPr>
            <p:cNvPr id="65" name="矩形: 圆角 64"/>
            <p:cNvSpPr/>
            <p:nvPr/>
          </p:nvSpPr>
          <p:spPr>
            <a:xfrm>
              <a:off x="7321994" y="2485313"/>
              <a:ext cx="1866540" cy="3257688"/>
            </a:xfrm>
            <a:prstGeom prst="roundRect">
              <a:avLst>
                <a:gd name="adj" fmla="val 6698"/>
              </a:avLst>
            </a:prstGeom>
            <a:gradFill>
              <a:gsLst>
                <a:gs pos="0">
                  <a:schemeClr val="accent2">
                    <a:lumMod val="75000"/>
                  </a:schemeClr>
                </a:gs>
                <a:gs pos="0">
                  <a:srgbClr val="8C0C41"/>
                </a:gs>
              </a:gsLst>
              <a:lin ang="5400000" scaled="1"/>
            </a:gradFill>
            <a:ln>
              <a:noFill/>
            </a:ln>
            <a:effectLst>
              <a:outerShdw blurRad="152400" dist="889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sp>
          <p:nvSpPr>
            <p:cNvPr id="5" name="文本框 4"/>
            <p:cNvSpPr txBox="1"/>
            <p:nvPr/>
          </p:nvSpPr>
          <p:spPr>
            <a:xfrm>
              <a:off x="7341056" y="4550699"/>
              <a:ext cx="1866540" cy="4165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前沿</a:t>
              </a:r>
              <a:r>
                <a:rPr kumimoji="0" lang="zh-CN" altLang="en-US" sz="36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研究</a:t>
              </a:r>
              <a:endParaRPr kumimoji="0" lang="zh-CN" altLang="en-US" sz="36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9" name="椭圆 68"/>
            <p:cNvSpPr/>
            <p:nvPr/>
          </p:nvSpPr>
          <p:spPr>
            <a:xfrm>
              <a:off x="7696687" y="2906838"/>
              <a:ext cx="1129815" cy="112981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grpSp>
          <p:nvGrpSpPr>
            <p:cNvPr id="10" name="组合 9"/>
            <p:cNvGrpSpPr/>
            <p:nvPr/>
          </p:nvGrpSpPr>
          <p:grpSpPr>
            <a:xfrm>
              <a:off x="8010150" y="3197652"/>
              <a:ext cx="506882" cy="536758"/>
              <a:chOff x="7829555" y="3325675"/>
              <a:chExt cx="845799" cy="895650"/>
            </a:xfrm>
            <a:solidFill>
              <a:schemeClr val="bg1"/>
            </a:solidFill>
          </p:grpSpPr>
          <p:sp>
            <p:nvSpPr>
              <p:cNvPr id="11" name="图形 12"/>
              <p:cNvSpPr/>
              <p:nvPr/>
            </p:nvSpPr>
            <p:spPr>
              <a:xfrm>
                <a:off x="7829555" y="3325675"/>
                <a:ext cx="845799" cy="895650"/>
              </a:xfrm>
              <a:custGeom>
                <a:avLst/>
                <a:gdLst>
                  <a:gd name="connsiteX0" fmla="*/ 524562 w 845799"/>
                  <a:gd name="connsiteY0" fmla="*/ 895651 h 895650"/>
                  <a:gd name="connsiteX1" fmla="*/ 158865 w 845799"/>
                  <a:gd name="connsiteY1" fmla="*/ 895651 h 895650"/>
                  <a:gd name="connsiteX2" fmla="*/ 131361 w 845799"/>
                  <a:gd name="connsiteY2" fmla="*/ 868146 h 895650"/>
                  <a:gd name="connsiteX3" fmla="*/ 131361 w 845799"/>
                  <a:gd name="connsiteY3" fmla="*/ 804116 h 895650"/>
                  <a:gd name="connsiteX4" fmla="*/ 63370 w 845799"/>
                  <a:gd name="connsiteY4" fmla="*/ 586942 h 895650"/>
                  <a:gd name="connsiteX5" fmla="*/ 0 w 845799"/>
                  <a:gd name="connsiteY5" fmla="*/ 377359 h 895650"/>
                  <a:gd name="connsiteX6" fmla="*/ 29705 w 845799"/>
                  <a:gd name="connsiteY6" fmla="*/ 230486 h 895650"/>
                  <a:gd name="connsiteX7" fmla="*/ 110567 w 845799"/>
                  <a:gd name="connsiteY7" fmla="*/ 110567 h 895650"/>
                  <a:gd name="connsiteX8" fmla="*/ 230486 w 845799"/>
                  <a:gd name="connsiteY8" fmla="*/ 29705 h 895650"/>
                  <a:gd name="connsiteX9" fmla="*/ 377359 w 845799"/>
                  <a:gd name="connsiteY9" fmla="*/ 0 h 895650"/>
                  <a:gd name="connsiteX10" fmla="*/ 524232 w 845799"/>
                  <a:gd name="connsiteY10" fmla="*/ 29705 h 895650"/>
                  <a:gd name="connsiteX11" fmla="*/ 644151 w 845799"/>
                  <a:gd name="connsiteY11" fmla="*/ 110567 h 895650"/>
                  <a:gd name="connsiteX12" fmla="*/ 725014 w 845799"/>
                  <a:gd name="connsiteY12" fmla="*/ 230486 h 895650"/>
                  <a:gd name="connsiteX13" fmla="*/ 754609 w 845799"/>
                  <a:gd name="connsiteY13" fmla="*/ 369768 h 895650"/>
                  <a:gd name="connsiteX14" fmla="*/ 842072 w 845799"/>
                  <a:gd name="connsiteY14" fmla="*/ 519942 h 895650"/>
                  <a:gd name="connsiteX15" fmla="*/ 842182 w 845799"/>
                  <a:gd name="connsiteY15" fmla="*/ 547446 h 895650"/>
                  <a:gd name="connsiteX16" fmla="*/ 818309 w 845799"/>
                  <a:gd name="connsiteY16" fmla="*/ 561198 h 895650"/>
                  <a:gd name="connsiteX17" fmla="*/ 752188 w 845799"/>
                  <a:gd name="connsiteY17" fmla="*/ 561198 h 895650"/>
                  <a:gd name="connsiteX18" fmla="*/ 734805 w 845799"/>
                  <a:gd name="connsiteY18" fmla="*/ 774192 h 895650"/>
                  <a:gd name="connsiteX19" fmla="*/ 707411 w 845799"/>
                  <a:gd name="connsiteY19" fmla="*/ 799496 h 895650"/>
                  <a:gd name="connsiteX20" fmla="*/ 552067 w 845799"/>
                  <a:gd name="connsiteY20" fmla="*/ 799496 h 895650"/>
                  <a:gd name="connsiteX21" fmla="*/ 552067 w 845799"/>
                  <a:gd name="connsiteY21" fmla="*/ 868146 h 895650"/>
                  <a:gd name="connsiteX22" fmla="*/ 524562 w 845799"/>
                  <a:gd name="connsiteY22" fmla="*/ 895651 h 895650"/>
                  <a:gd name="connsiteX23" fmla="*/ 186369 w 845799"/>
                  <a:gd name="connsiteY23" fmla="*/ 840642 h 895650"/>
                  <a:gd name="connsiteX24" fmla="*/ 497058 w 845799"/>
                  <a:gd name="connsiteY24" fmla="*/ 840642 h 895650"/>
                  <a:gd name="connsiteX25" fmla="*/ 497058 w 845799"/>
                  <a:gd name="connsiteY25" fmla="*/ 771991 h 895650"/>
                  <a:gd name="connsiteX26" fmla="*/ 524562 w 845799"/>
                  <a:gd name="connsiteY26" fmla="*/ 744487 h 895650"/>
                  <a:gd name="connsiteX27" fmla="*/ 682107 w 845799"/>
                  <a:gd name="connsiteY27" fmla="*/ 744487 h 895650"/>
                  <a:gd name="connsiteX28" fmla="*/ 699490 w 845799"/>
                  <a:gd name="connsiteY28" fmla="*/ 531604 h 895650"/>
                  <a:gd name="connsiteX29" fmla="*/ 726884 w 845799"/>
                  <a:gd name="connsiteY29" fmla="*/ 506300 h 895650"/>
                  <a:gd name="connsiteX30" fmla="*/ 770451 w 845799"/>
                  <a:gd name="connsiteY30" fmla="*/ 506300 h 895650"/>
                  <a:gd name="connsiteX31" fmla="*/ 703451 w 845799"/>
                  <a:gd name="connsiteY31" fmla="*/ 391221 h 895650"/>
                  <a:gd name="connsiteX32" fmla="*/ 699710 w 845799"/>
                  <a:gd name="connsiteY32" fmla="*/ 377359 h 895650"/>
                  <a:gd name="connsiteX33" fmla="*/ 377359 w 845799"/>
                  <a:gd name="connsiteY33" fmla="*/ 55009 h 895650"/>
                  <a:gd name="connsiteX34" fmla="*/ 55009 w 845799"/>
                  <a:gd name="connsiteY34" fmla="*/ 377359 h 895650"/>
                  <a:gd name="connsiteX35" fmla="*/ 111117 w 845799"/>
                  <a:gd name="connsiteY35" fmla="*/ 559328 h 895650"/>
                  <a:gd name="connsiteX36" fmla="*/ 114638 w 845799"/>
                  <a:gd name="connsiteY36" fmla="*/ 566699 h 895650"/>
                  <a:gd name="connsiteX37" fmla="*/ 185049 w 845799"/>
                  <a:gd name="connsiteY37" fmla="*/ 791794 h 895650"/>
                  <a:gd name="connsiteX38" fmla="*/ 186259 w 845799"/>
                  <a:gd name="connsiteY38" fmla="*/ 800046 h 895650"/>
                  <a:gd name="connsiteX39" fmla="*/ 186259 w 845799"/>
                  <a:gd name="connsiteY39" fmla="*/ 840642 h 8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5799" h="895650">
                    <a:moveTo>
                      <a:pt x="524562" y="895651"/>
                    </a:moveTo>
                    <a:lnTo>
                      <a:pt x="158865" y="895651"/>
                    </a:lnTo>
                    <a:cubicBezTo>
                      <a:pt x="143683" y="895651"/>
                      <a:pt x="131361" y="883329"/>
                      <a:pt x="131361" y="868146"/>
                    </a:cubicBezTo>
                    <a:lnTo>
                      <a:pt x="131361" y="804116"/>
                    </a:lnTo>
                    <a:lnTo>
                      <a:pt x="63370" y="586942"/>
                    </a:lnTo>
                    <a:cubicBezTo>
                      <a:pt x="21893" y="524893"/>
                      <a:pt x="0" y="452501"/>
                      <a:pt x="0" y="377359"/>
                    </a:cubicBezTo>
                    <a:cubicBezTo>
                      <a:pt x="0" y="326421"/>
                      <a:pt x="10012" y="277024"/>
                      <a:pt x="29705" y="230486"/>
                    </a:cubicBezTo>
                    <a:cubicBezTo>
                      <a:pt x="48738" y="185599"/>
                      <a:pt x="75912" y="145223"/>
                      <a:pt x="110567" y="110567"/>
                    </a:cubicBezTo>
                    <a:cubicBezTo>
                      <a:pt x="145223" y="75912"/>
                      <a:pt x="185599" y="48738"/>
                      <a:pt x="230486" y="29705"/>
                    </a:cubicBezTo>
                    <a:cubicBezTo>
                      <a:pt x="277024" y="10012"/>
                      <a:pt x="326421" y="0"/>
                      <a:pt x="377359" y="0"/>
                    </a:cubicBezTo>
                    <a:cubicBezTo>
                      <a:pt x="428297" y="0"/>
                      <a:pt x="477695" y="10012"/>
                      <a:pt x="524232" y="29705"/>
                    </a:cubicBezTo>
                    <a:cubicBezTo>
                      <a:pt x="569119" y="48738"/>
                      <a:pt x="609496" y="75912"/>
                      <a:pt x="644151" y="110567"/>
                    </a:cubicBezTo>
                    <a:cubicBezTo>
                      <a:pt x="678807" y="145223"/>
                      <a:pt x="705981" y="185599"/>
                      <a:pt x="725014" y="230486"/>
                    </a:cubicBezTo>
                    <a:cubicBezTo>
                      <a:pt x="743717" y="274713"/>
                      <a:pt x="753618" y="321581"/>
                      <a:pt x="754609" y="369768"/>
                    </a:cubicBezTo>
                    <a:lnTo>
                      <a:pt x="842072" y="519942"/>
                    </a:lnTo>
                    <a:cubicBezTo>
                      <a:pt x="847023" y="528413"/>
                      <a:pt x="847023" y="538975"/>
                      <a:pt x="842182" y="547446"/>
                    </a:cubicBezTo>
                    <a:cubicBezTo>
                      <a:pt x="837342" y="555917"/>
                      <a:pt x="828210" y="561198"/>
                      <a:pt x="818309" y="561198"/>
                    </a:cubicBezTo>
                    <a:lnTo>
                      <a:pt x="752188" y="561198"/>
                    </a:lnTo>
                    <a:lnTo>
                      <a:pt x="734805" y="774192"/>
                    </a:lnTo>
                    <a:cubicBezTo>
                      <a:pt x="733595" y="788494"/>
                      <a:pt x="721713" y="799496"/>
                      <a:pt x="707411" y="799496"/>
                    </a:cubicBezTo>
                    <a:lnTo>
                      <a:pt x="552067" y="799496"/>
                    </a:lnTo>
                    <a:lnTo>
                      <a:pt x="552067" y="868146"/>
                    </a:lnTo>
                    <a:cubicBezTo>
                      <a:pt x="552067" y="883329"/>
                      <a:pt x="539745" y="895651"/>
                      <a:pt x="524562" y="895651"/>
                    </a:cubicBezTo>
                    <a:close/>
                    <a:moveTo>
                      <a:pt x="186369" y="840642"/>
                    </a:moveTo>
                    <a:lnTo>
                      <a:pt x="497058" y="840642"/>
                    </a:lnTo>
                    <a:lnTo>
                      <a:pt x="497058" y="771991"/>
                    </a:lnTo>
                    <a:cubicBezTo>
                      <a:pt x="497058" y="756809"/>
                      <a:pt x="509380" y="744487"/>
                      <a:pt x="524562" y="744487"/>
                    </a:cubicBezTo>
                    <a:lnTo>
                      <a:pt x="682107" y="744487"/>
                    </a:lnTo>
                    <a:lnTo>
                      <a:pt x="699490" y="531604"/>
                    </a:lnTo>
                    <a:cubicBezTo>
                      <a:pt x="700700" y="517301"/>
                      <a:pt x="712582" y="506300"/>
                      <a:pt x="726884" y="506300"/>
                    </a:cubicBezTo>
                    <a:lnTo>
                      <a:pt x="770451" y="506300"/>
                    </a:lnTo>
                    <a:lnTo>
                      <a:pt x="703451" y="391221"/>
                    </a:lnTo>
                    <a:cubicBezTo>
                      <a:pt x="701030" y="387041"/>
                      <a:pt x="699710" y="382200"/>
                      <a:pt x="699710" y="377359"/>
                    </a:cubicBezTo>
                    <a:cubicBezTo>
                      <a:pt x="699710" y="199571"/>
                      <a:pt x="555147" y="55009"/>
                      <a:pt x="377359" y="55009"/>
                    </a:cubicBezTo>
                    <a:cubicBezTo>
                      <a:pt x="199571" y="55009"/>
                      <a:pt x="55009" y="199571"/>
                      <a:pt x="55009" y="377359"/>
                    </a:cubicBezTo>
                    <a:cubicBezTo>
                      <a:pt x="55009" y="442820"/>
                      <a:pt x="74372" y="505639"/>
                      <a:pt x="111117" y="559328"/>
                    </a:cubicBezTo>
                    <a:cubicBezTo>
                      <a:pt x="112658" y="561528"/>
                      <a:pt x="113868" y="564059"/>
                      <a:pt x="114638" y="566699"/>
                    </a:cubicBezTo>
                    <a:lnTo>
                      <a:pt x="185049" y="791794"/>
                    </a:lnTo>
                    <a:cubicBezTo>
                      <a:pt x="185929" y="794435"/>
                      <a:pt x="186259" y="797185"/>
                      <a:pt x="186259" y="800046"/>
                    </a:cubicBezTo>
                    <a:lnTo>
                      <a:pt x="186259" y="840642"/>
                    </a:ln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2" name="图形 12"/>
              <p:cNvSpPr/>
              <p:nvPr/>
            </p:nvSpPr>
            <p:spPr>
              <a:xfrm>
                <a:off x="7829555" y="3675530"/>
                <a:ext cx="754718" cy="55008"/>
              </a:xfrm>
              <a:custGeom>
                <a:avLst/>
                <a:gdLst>
                  <a:gd name="connsiteX0" fmla="*/ 226416 w 754718"/>
                  <a:gd name="connsiteY0" fmla="*/ 55009 h 55008"/>
                  <a:gd name="connsiteX1" fmla="*/ 27504 w 754718"/>
                  <a:gd name="connsiteY1" fmla="*/ 55009 h 55008"/>
                  <a:gd name="connsiteX2" fmla="*/ 0 w 754718"/>
                  <a:gd name="connsiteY2" fmla="*/ 27504 h 55008"/>
                  <a:gd name="connsiteX3" fmla="*/ 27504 w 754718"/>
                  <a:gd name="connsiteY3" fmla="*/ 0 h 55008"/>
                  <a:gd name="connsiteX4" fmla="*/ 226416 w 754718"/>
                  <a:gd name="connsiteY4" fmla="*/ 0 h 55008"/>
                  <a:gd name="connsiteX5" fmla="*/ 253920 w 754718"/>
                  <a:gd name="connsiteY5" fmla="*/ 27504 h 55008"/>
                  <a:gd name="connsiteX6" fmla="*/ 226416 w 754718"/>
                  <a:gd name="connsiteY6" fmla="*/ 55009 h 55008"/>
                  <a:gd name="connsiteX7" fmla="*/ 727214 w 754718"/>
                  <a:gd name="connsiteY7" fmla="*/ 55009 h 55008"/>
                  <a:gd name="connsiteX8" fmla="*/ 545026 w 754718"/>
                  <a:gd name="connsiteY8" fmla="*/ 55009 h 55008"/>
                  <a:gd name="connsiteX9" fmla="*/ 517521 w 754718"/>
                  <a:gd name="connsiteY9" fmla="*/ 27504 h 55008"/>
                  <a:gd name="connsiteX10" fmla="*/ 545026 w 754718"/>
                  <a:gd name="connsiteY10" fmla="*/ 0 h 55008"/>
                  <a:gd name="connsiteX11" fmla="*/ 727214 w 754718"/>
                  <a:gd name="connsiteY11" fmla="*/ 0 h 55008"/>
                  <a:gd name="connsiteX12" fmla="*/ 754719 w 754718"/>
                  <a:gd name="connsiteY12" fmla="*/ 27504 h 55008"/>
                  <a:gd name="connsiteX13" fmla="*/ 727214 w 754718"/>
                  <a:gd name="connsiteY13" fmla="*/ 55009 h 5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4718" h="55008">
                    <a:moveTo>
                      <a:pt x="226416" y="55009"/>
                    </a:moveTo>
                    <a:lnTo>
                      <a:pt x="27504" y="55009"/>
                    </a:lnTo>
                    <a:cubicBezTo>
                      <a:pt x="12322" y="55009"/>
                      <a:pt x="0" y="42687"/>
                      <a:pt x="0" y="27504"/>
                    </a:cubicBezTo>
                    <a:cubicBezTo>
                      <a:pt x="0" y="12322"/>
                      <a:pt x="12322" y="0"/>
                      <a:pt x="27504" y="0"/>
                    </a:cubicBezTo>
                    <a:lnTo>
                      <a:pt x="226416" y="0"/>
                    </a:lnTo>
                    <a:cubicBezTo>
                      <a:pt x="241598" y="0"/>
                      <a:pt x="253920" y="12322"/>
                      <a:pt x="253920" y="27504"/>
                    </a:cubicBezTo>
                    <a:cubicBezTo>
                      <a:pt x="253920" y="42687"/>
                      <a:pt x="241598" y="55009"/>
                      <a:pt x="226416" y="55009"/>
                    </a:cubicBezTo>
                    <a:close/>
                    <a:moveTo>
                      <a:pt x="727214" y="55009"/>
                    </a:moveTo>
                    <a:lnTo>
                      <a:pt x="545026" y="55009"/>
                    </a:lnTo>
                    <a:cubicBezTo>
                      <a:pt x="529843" y="55009"/>
                      <a:pt x="517521" y="42687"/>
                      <a:pt x="517521" y="27504"/>
                    </a:cubicBezTo>
                    <a:cubicBezTo>
                      <a:pt x="517521" y="12322"/>
                      <a:pt x="529843" y="0"/>
                      <a:pt x="545026" y="0"/>
                    </a:cubicBezTo>
                    <a:lnTo>
                      <a:pt x="727214" y="0"/>
                    </a:lnTo>
                    <a:cubicBezTo>
                      <a:pt x="742397" y="0"/>
                      <a:pt x="754719" y="12322"/>
                      <a:pt x="754719" y="27504"/>
                    </a:cubicBezTo>
                    <a:cubicBezTo>
                      <a:pt x="754719" y="42687"/>
                      <a:pt x="742397" y="55009"/>
                      <a:pt x="727214" y="55009"/>
                    </a:cubicBez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3" name="图形 12"/>
              <p:cNvSpPr/>
              <p:nvPr/>
            </p:nvSpPr>
            <p:spPr>
              <a:xfrm>
                <a:off x="7927393" y="3427221"/>
                <a:ext cx="563442" cy="220914"/>
              </a:xfrm>
              <a:custGeom>
                <a:avLst/>
                <a:gdLst>
                  <a:gd name="connsiteX0" fmla="*/ 285462 w 563442"/>
                  <a:gd name="connsiteY0" fmla="*/ 80313 h 220914"/>
                  <a:gd name="connsiteX1" fmla="*/ 257958 w 563442"/>
                  <a:gd name="connsiteY1" fmla="*/ 52808 h 220914"/>
                  <a:gd name="connsiteX2" fmla="*/ 257958 w 563442"/>
                  <a:gd name="connsiteY2" fmla="*/ 27504 h 220914"/>
                  <a:gd name="connsiteX3" fmla="*/ 285462 w 563442"/>
                  <a:gd name="connsiteY3" fmla="*/ 0 h 220914"/>
                  <a:gd name="connsiteX4" fmla="*/ 312966 w 563442"/>
                  <a:gd name="connsiteY4" fmla="*/ 27504 h 220914"/>
                  <a:gd name="connsiteX5" fmla="*/ 312966 w 563442"/>
                  <a:gd name="connsiteY5" fmla="*/ 52808 h 220914"/>
                  <a:gd name="connsiteX6" fmla="*/ 285462 w 563442"/>
                  <a:gd name="connsiteY6" fmla="*/ 80313 h 220914"/>
                  <a:gd name="connsiteX7" fmla="*/ 425734 w 563442"/>
                  <a:gd name="connsiteY7" fmla="*/ 118049 h 220914"/>
                  <a:gd name="connsiteX8" fmla="*/ 406261 w 563442"/>
                  <a:gd name="connsiteY8" fmla="*/ 109907 h 220914"/>
                  <a:gd name="connsiteX9" fmla="*/ 406371 w 563442"/>
                  <a:gd name="connsiteY9" fmla="*/ 70961 h 220914"/>
                  <a:gd name="connsiteX10" fmla="*/ 424304 w 563442"/>
                  <a:gd name="connsiteY10" fmla="*/ 53138 h 220914"/>
                  <a:gd name="connsiteX11" fmla="*/ 463250 w 563442"/>
                  <a:gd name="connsiteY11" fmla="*/ 53248 h 220914"/>
                  <a:gd name="connsiteX12" fmla="*/ 463140 w 563442"/>
                  <a:gd name="connsiteY12" fmla="*/ 92194 h 220914"/>
                  <a:gd name="connsiteX13" fmla="*/ 445207 w 563442"/>
                  <a:gd name="connsiteY13" fmla="*/ 110017 h 220914"/>
                  <a:gd name="connsiteX14" fmla="*/ 425734 w 563442"/>
                  <a:gd name="connsiteY14" fmla="*/ 118049 h 220914"/>
                  <a:gd name="connsiteX15" fmla="*/ 511438 w 563442"/>
                  <a:gd name="connsiteY15" fmla="*/ 220915 h 220914"/>
                  <a:gd name="connsiteX16" fmla="*/ 484923 w 563442"/>
                  <a:gd name="connsiteY16" fmla="*/ 200562 h 220914"/>
                  <a:gd name="connsiteX17" fmla="*/ 504286 w 563442"/>
                  <a:gd name="connsiteY17" fmla="*/ 166786 h 220914"/>
                  <a:gd name="connsiteX18" fmla="*/ 528710 w 563442"/>
                  <a:gd name="connsiteY18" fmla="*/ 160185 h 220914"/>
                  <a:gd name="connsiteX19" fmla="*/ 562486 w 563442"/>
                  <a:gd name="connsiteY19" fmla="*/ 179548 h 220914"/>
                  <a:gd name="connsiteX20" fmla="*/ 543123 w 563442"/>
                  <a:gd name="connsiteY20" fmla="*/ 213324 h 220914"/>
                  <a:gd name="connsiteX21" fmla="*/ 518699 w 563442"/>
                  <a:gd name="connsiteY21" fmla="*/ 219925 h 220914"/>
                  <a:gd name="connsiteX22" fmla="*/ 511438 w 563442"/>
                  <a:gd name="connsiteY22" fmla="*/ 220915 h 220914"/>
                  <a:gd name="connsiteX23" fmla="*/ 137599 w 563442"/>
                  <a:gd name="connsiteY23" fmla="*/ 118049 h 220914"/>
                  <a:gd name="connsiteX24" fmla="*/ 118236 w 563442"/>
                  <a:gd name="connsiteY24" fmla="*/ 110017 h 220914"/>
                  <a:gd name="connsiteX25" fmla="*/ 100303 w 563442"/>
                  <a:gd name="connsiteY25" fmla="*/ 92194 h 220914"/>
                  <a:gd name="connsiteX26" fmla="*/ 100193 w 563442"/>
                  <a:gd name="connsiteY26" fmla="*/ 53248 h 220914"/>
                  <a:gd name="connsiteX27" fmla="*/ 139139 w 563442"/>
                  <a:gd name="connsiteY27" fmla="*/ 53138 h 220914"/>
                  <a:gd name="connsiteX28" fmla="*/ 157072 w 563442"/>
                  <a:gd name="connsiteY28" fmla="*/ 70961 h 220914"/>
                  <a:gd name="connsiteX29" fmla="*/ 157182 w 563442"/>
                  <a:gd name="connsiteY29" fmla="*/ 109907 h 220914"/>
                  <a:gd name="connsiteX30" fmla="*/ 137599 w 563442"/>
                  <a:gd name="connsiteY30" fmla="*/ 118049 h 220914"/>
                  <a:gd name="connsiteX31" fmla="*/ 51895 w 563442"/>
                  <a:gd name="connsiteY31" fmla="*/ 220915 h 220914"/>
                  <a:gd name="connsiteX32" fmla="*/ 44744 w 563442"/>
                  <a:gd name="connsiteY32" fmla="*/ 219925 h 220914"/>
                  <a:gd name="connsiteX33" fmla="*/ 20320 w 563442"/>
                  <a:gd name="connsiteY33" fmla="*/ 213324 h 220914"/>
                  <a:gd name="connsiteX34" fmla="*/ 957 w 563442"/>
                  <a:gd name="connsiteY34" fmla="*/ 179548 h 220914"/>
                  <a:gd name="connsiteX35" fmla="*/ 34733 w 563442"/>
                  <a:gd name="connsiteY35" fmla="*/ 160185 h 220914"/>
                  <a:gd name="connsiteX36" fmla="*/ 59157 w 563442"/>
                  <a:gd name="connsiteY36" fmla="*/ 166786 h 220914"/>
                  <a:gd name="connsiteX37" fmla="*/ 78520 w 563442"/>
                  <a:gd name="connsiteY37" fmla="*/ 200562 h 220914"/>
                  <a:gd name="connsiteX38" fmla="*/ 51895 w 563442"/>
                  <a:gd name="connsiteY38" fmla="*/ 220915 h 2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3442" h="220914">
                    <a:moveTo>
                      <a:pt x="285462" y="80313"/>
                    </a:moveTo>
                    <a:cubicBezTo>
                      <a:pt x="270280" y="80313"/>
                      <a:pt x="257958" y="67991"/>
                      <a:pt x="257958" y="52808"/>
                    </a:cubicBezTo>
                    <a:lnTo>
                      <a:pt x="257958" y="27504"/>
                    </a:lnTo>
                    <a:cubicBezTo>
                      <a:pt x="257958" y="12322"/>
                      <a:pt x="270280" y="0"/>
                      <a:pt x="285462" y="0"/>
                    </a:cubicBezTo>
                    <a:cubicBezTo>
                      <a:pt x="300644" y="0"/>
                      <a:pt x="312966" y="12322"/>
                      <a:pt x="312966" y="27504"/>
                    </a:cubicBezTo>
                    <a:lnTo>
                      <a:pt x="312966" y="52808"/>
                    </a:lnTo>
                    <a:cubicBezTo>
                      <a:pt x="312966" y="67991"/>
                      <a:pt x="300644" y="80313"/>
                      <a:pt x="285462" y="80313"/>
                    </a:cubicBezTo>
                    <a:close/>
                    <a:moveTo>
                      <a:pt x="425734" y="118049"/>
                    </a:moveTo>
                    <a:cubicBezTo>
                      <a:pt x="418693" y="118049"/>
                      <a:pt x="411652" y="115298"/>
                      <a:pt x="406261" y="109907"/>
                    </a:cubicBezTo>
                    <a:cubicBezTo>
                      <a:pt x="395589" y="99126"/>
                      <a:pt x="395589" y="81743"/>
                      <a:pt x="406371" y="70961"/>
                    </a:cubicBezTo>
                    <a:lnTo>
                      <a:pt x="424304" y="53138"/>
                    </a:lnTo>
                    <a:cubicBezTo>
                      <a:pt x="435086" y="42467"/>
                      <a:pt x="452468" y="42467"/>
                      <a:pt x="463250" y="53248"/>
                    </a:cubicBezTo>
                    <a:cubicBezTo>
                      <a:pt x="473922" y="64030"/>
                      <a:pt x="473922" y="81413"/>
                      <a:pt x="463140" y="92194"/>
                    </a:cubicBezTo>
                    <a:lnTo>
                      <a:pt x="445207" y="110017"/>
                    </a:lnTo>
                    <a:cubicBezTo>
                      <a:pt x="439706" y="115408"/>
                      <a:pt x="432775" y="118049"/>
                      <a:pt x="425734" y="118049"/>
                    </a:cubicBezTo>
                    <a:close/>
                    <a:moveTo>
                      <a:pt x="511438" y="220915"/>
                    </a:moveTo>
                    <a:cubicBezTo>
                      <a:pt x="499336" y="220915"/>
                      <a:pt x="488224" y="212883"/>
                      <a:pt x="484923" y="200562"/>
                    </a:cubicBezTo>
                    <a:cubicBezTo>
                      <a:pt x="480963" y="185929"/>
                      <a:pt x="489654" y="170747"/>
                      <a:pt x="504286" y="166786"/>
                    </a:cubicBezTo>
                    <a:lnTo>
                      <a:pt x="528710" y="160185"/>
                    </a:lnTo>
                    <a:cubicBezTo>
                      <a:pt x="543343" y="156225"/>
                      <a:pt x="558525" y="164916"/>
                      <a:pt x="562486" y="179548"/>
                    </a:cubicBezTo>
                    <a:cubicBezTo>
                      <a:pt x="566446" y="194181"/>
                      <a:pt x="557755" y="209363"/>
                      <a:pt x="543123" y="213324"/>
                    </a:cubicBezTo>
                    <a:lnTo>
                      <a:pt x="518699" y="219925"/>
                    </a:lnTo>
                    <a:cubicBezTo>
                      <a:pt x="516168" y="220585"/>
                      <a:pt x="513748" y="220915"/>
                      <a:pt x="511438" y="220915"/>
                    </a:cubicBezTo>
                    <a:close/>
                    <a:moveTo>
                      <a:pt x="137599" y="118049"/>
                    </a:moveTo>
                    <a:cubicBezTo>
                      <a:pt x="130558" y="118049"/>
                      <a:pt x="123627" y="115408"/>
                      <a:pt x="118236" y="110017"/>
                    </a:cubicBezTo>
                    <a:lnTo>
                      <a:pt x="100303" y="92194"/>
                    </a:lnTo>
                    <a:cubicBezTo>
                      <a:pt x="89521" y="81523"/>
                      <a:pt x="89521" y="64030"/>
                      <a:pt x="100193" y="53248"/>
                    </a:cubicBezTo>
                    <a:cubicBezTo>
                      <a:pt x="110865" y="42467"/>
                      <a:pt x="128357" y="42467"/>
                      <a:pt x="139139" y="53138"/>
                    </a:cubicBezTo>
                    <a:lnTo>
                      <a:pt x="157072" y="70961"/>
                    </a:lnTo>
                    <a:cubicBezTo>
                      <a:pt x="167854" y="81633"/>
                      <a:pt x="167854" y="99126"/>
                      <a:pt x="157182" y="109907"/>
                    </a:cubicBezTo>
                    <a:cubicBezTo>
                      <a:pt x="151681" y="115298"/>
                      <a:pt x="144640" y="118049"/>
                      <a:pt x="137599" y="118049"/>
                    </a:cubicBezTo>
                    <a:close/>
                    <a:moveTo>
                      <a:pt x="51895" y="220915"/>
                    </a:moveTo>
                    <a:cubicBezTo>
                      <a:pt x="49475" y="220915"/>
                      <a:pt x="47055" y="220585"/>
                      <a:pt x="44744" y="219925"/>
                    </a:cubicBezTo>
                    <a:lnTo>
                      <a:pt x="20320" y="213324"/>
                    </a:lnTo>
                    <a:cubicBezTo>
                      <a:pt x="5688" y="209363"/>
                      <a:pt x="-3003" y="194291"/>
                      <a:pt x="957" y="179548"/>
                    </a:cubicBezTo>
                    <a:cubicBezTo>
                      <a:pt x="4918" y="164916"/>
                      <a:pt x="19990" y="156225"/>
                      <a:pt x="34733" y="160185"/>
                    </a:cubicBezTo>
                    <a:lnTo>
                      <a:pt x="59157" y="166786"/>
                    </a:lnTo>
                    <a:cubicBezTo>
                      <a:pt x="73789" y="170747"/>
                      <a:pt x="82480" y="185819"/>
                      <a:pt x="78520" y="200562"/>
                    </a:cubicBezTo>
                    <a:cubicBezTo>
                      <a:pt x="75109" y="212883"/>
                      <a:pt x="63997" y="220915"/>
                      <a:pt x="51895" y="220915"/>
                    </a:cubicBez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4" name="图形 12"/>
              <p:cNvSpPr/>
              <p:nvPr/>
            </p:nvSpPr>
            <p:spPr>
              <a:xfrm>
                <a:off x="8141894" y="3674649"/>
                <a:ext cx="141922" cy="141922"/>
              </a:xfrm>
              <a:custGeom>
                <a:avLst/>
                <a:gdLst>
                  <a:gd name="connsiteX0" fmla="*/ 70961 w 141922"/>
                  <a:gd name="connsiteY0" fmla="*/ 141922 h 141922"/>
                  <a:gd name="connsiteX1" fmla="*/ 0 w 141922"/>
                  <a:gd name="connsiteY1" fmla="*/ 70961 h 141922"/>
                  <a:gd name="connsiteX2" fmla="*/ 70961 w 141922"/>
                  <a:gd name="connsiteY2" fmla="*/ 0 h 141922"/>
                  <a:gd name="connsiteX3" fmla="*/ 141922 w 141922"/>
                  <a:gd name="connsiteY3" fmla="*/ 70961 h 141922"/>
                  <a:gd name="connsiteX4" fmla="*/ 70961 w 141922"/>
                  <a:gd name="connsiteY4" fmla="*/ 141922 h 141922"/>
                  <a:gd name="connsiteX5" fmla="*/ 70961 w 141922"/>
                  <a:gd name="connsiteY5" fmla="*/ 44007 h 141922"/>
                  <a:gd name="connsiteX6" fmla="*/ 44007 w 141922"/>
                  <a:gd name="connsiteY6" fmla="*/ 70961 h 141922"/>
                  <a:gd name="connsiteX7" fmla="*/ 70961 w 141922"/>
                  <a:gd name="connsiteY7" fmla="*/ 97915 h 141922"/>
                  <a:gd name="connsiteX8" fmla="*/ 97915 w 141922"/>
                  <a:gd name="connsiteY8" fmla="*/ 70961 h 141922"/>
                  <a:gd name="connsiteX9" fmla="*/ 70961 w 141922"/>
                  <a:gd name="connsiteY9" fmla="*/ 44007 h 1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41922">
                    <a:moveTo>
                      <a:pt x="70961" y="141922"/>
                    </a:moveTo>
                    <a:cubicBezTo>
                      <a:pt x="31795" y="141922"/>
                      <a:pt x="0" y="110127"/>
                      <a:pt x="0" y="70961"/>
                    </a:cubicBezTo>
                    <a:cubicBezTo>
                      <a:pt x="0" y="31795"/>
                      <a:pt x="31795" y="0"/>
                      <a:pt x="70961" y="0"/>
                    </a:cubicBezTo>
                    <a:cubicBezTo>
                      <a:pt x="110127" y="0"/>
                      <a:pt x="141922" y="31795"/>
                      <a:pt x="141922" y="70961"/>
                    </a:cubicBezTo>
                    <a:cubicBezTo>
                      <a:pt x="141922" y="110127"/>
                      <a:pt x="110127" y="141922"/>
                      <a:pt x="70961" y="141922"/>
                    </a:cubicBezTo>
                    <a:close/>
                    <a:moveTo>
                      <a:pt x="70961" y="44007"/>
                    </a:moveTo>
                    <a:cubicBezTo>
                      <a:pt x="56109" y="44007"/>
                      <a:pt x="44007" y="56109"/>
                      <a:pt x="44007" y="70961"/>
                    </a:cubicBezTo>
                    <a:cubicBezTo>
                      <a:pt x="44007" y="85813"/>
                      <a:pt x="56109" y="97915"/>
                      <a:pt x="70961" y="97915"/>
                    </a:cubicBezTo>
                    <a:cubicBezTo>
                      <a:pt x="85813" y="97915"/>
                      <a:pt x="97915" y="85813"/>
                      <a:pt x="97915" y="70961"/>
                    </a:cubicBezTo>
                    <a:cubicBezTo>
                      <a:pt x="97915" y="56109"/>
                      <a:pt x="85813" y="44007"/>
                      <a:pt x="70961" y="44007"/>
                    </a:cubicBez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5" name="图形 12"/>
              <p:cNvSpPr/>
              <p:nvPr/>
            </p:nvSpPr>
            <p:spPr>
              <a:xfrm>
                <a:off x="8190852" y="3777626"/>
                <a:ext cx="44006" cy="163815"/>
              </a:xfrm>
              <a:custGeom>
                <a:avLst/>
                <a:gdLst>
                  <a:gd name="connsiteX0" fmla="*/ 22003 w 44006"/>
                  <a:gd name="connsiteY0" fmla="*/ 163816 h 163815"/>
                  <a:gd name="connsiteX1" fmla="*/ 0 w 44006"/>
                  <a:gd name="connsiteY1" fmla="*/ 141812 h 163815"/>
                  <a:gd name="connsiteX2" fmla="*/ 0 w 44006"/>
                  <a:gd name="connsiteY2" fmla="*/ 22003 h 163815"/>
                  <a:gd name="connsiteX3" fmla="*/ 22003 w 44006"/>
                  <a:gd name="connsiteY3" fmla="*/ 0 h 163815"/>
                  <a:gd name="connsiteX4" fmla="*/ 44007 w 44006"/>
                  <a:gd name="connsiteY4" fmla="*/ 22003 h 163815"/>
                  <a:gd name="connsiteX5" fmla="*/ 44007 w 44006"/>
                  <a:gd name="connsiteY5" fmla="*/ 141812 h 163815"/>
                  <a:gd name="connsiteX6" fmla="*/ 22003 w 44006"/>
                  <a:gd name="connsiteY6" fmla="*/ 163816 h 16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06" h="163815">
                    <a:moveTo>
                      <a:pt x="22003" y="163816"/>
                    </a:moveTo>
                    <a:cubicBezTo>
                      <a:pt x="9902" y="163816"/>
                      <a:pt x="0" y="153914"/>
                      <a:pt x="0" y="141812"/>
                    </a:cubicBezTo>
                    <a:lnTo>
                      <a:pt x="0" y="22003"/>
                    </a:lnTo>
                    <a:cubicBezTo>
                      <a:pt x="0" y="9902"/>
                      <a:pt x="9902" y="0"/>
                      <a:pt x="22003" y="0"/>
                    </a:cubicBezTo>
                    <a:cubicBezTo>
                      <a:pt x="34105" y="0"/>
                      <a:pt x="44007" y="9902"/>
                      <a:pt x="44007" y="22003"/>
                    </a:cubicBezTo>
                    <a:lnTo>
                      <a:pt x="44007" y="141812"/>
                    </a:lnTo>
                    <a:cubicBezTo>
                      <a:pt x="44007" y="153914"/>
                      <a:pt x="34105" y="163816"/>
                      <a:pt x="22003" y="163816"/>
                    </a:cubicBez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6" name="图形 12"/>
              <p:cNvSpPr/>
              <p:nvPr/>
            </p:nvSpPr>
            <p:spPr>
              <a:xfrm>
                <a:off x="8034075" y="3536798"/>
                <a:ext cx="355577" cy="278233"/>
              </a:xfrm>
              <a:custGeom>
                <a:avLst/>
                <a:gdLst>
                  <a:gd name="connsiteX0" fmla="*/ 46429 w 355577"/>
                  <a:gd name="connsiteY0" fmla="*/ 278234 h 278233"/>
                  <a:gd name="connsiteX1" fmla="*/ 22445 w 355577"/>
                  <a:gd name="connsiteY1" fmla="*/ 264151 h 278233"/>
                  <a:gd name="connsiteX2" fmla="*/ 2 w 355577"/>
                  <a:gd name="connsiteY2" fmla="*/ 178448 h 278233"/>
                  <a:gd name="connsiteX3" fmla="*/ 51930 w 355577"/>
                  <a:gd name="connsiteY3" fmla="*/ 52368 h 278233"/>
                  <a:gd name="connsiteX4" fmla="*/ 177790 w 355577"/>
                  <a:gd name="connsiteY4" fmla="*/ 0 h 278233"/>
                  <a:gd name="connsiteX5" fmla="*/ 355578 w 355577"/>
                  <a:gd name="connsiteY5" fmla="*/ 177788 h 278233"/>
                  <a:gd name="connsiteX6" fmla="*/ 334124 w 355577"/>
                  <a:gd name="connsiteY6" fmla="*/ 262501 h 278233"/>
                  <a:gd name="connsiteX7" fmla="*/ 296829 w 355577"/>
                  <a:gd name="connsiteY7" fmla="*/ 273613 h 278233"/>
                  <a:gd name="connsiteX8" fmla="*/ 285717 w 355577"/>
                  <a:gd name="connsiteY8" fmla="*/ 236317 h 278233"/>
                  <a:gd name="connsiteX9" fmla="*/ 300569 w 355577"/>
                  <a:gd name="connsiteY9" fmla="*/ 177788 h 278233"/>
                  <a:gd name="connsiteX10" fmla="*/ 177790 w 355577"/>
                  <a:gd name="connsiteY10" fmla="*/ 55009 h 278233"/>
                  <a:gd name="connsiteX11" fmla="*/ 90876 w 355577"/>
                  <a:gd name="connsiteY11" fmla="*/ 91204 h 278233"/>
                  <a:gd name="connsiteX12" fmla="*/ 55011 w 355577"/>
                  <a:gd name="connsiteY12" fmla="*/ 178228 h 278233"/>
                  <a:gd name="connsiteX13" fmla="*/ 70413 w 355577"/>
                  <a:gd name="connsiteY13" fmla="*/ 237307 h 278233"/>
                  <a:gd name="connsiteX14" fmla="*/ 59851 w 355577"/>
                  <a:gd name="connsiteY14" fmla="*/ 274713 h 278233"/>
                  <a:gd name="connsiteX15" fmla="*/ 46429 w 355577"/>
                  <a:gd name="connsiteY15" fmla="*/ 278234 h 27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5577" h="278233">
                    <a:moveTo>
                      <a:pt x="46429" y="278234"/>
                    </a:moveTo>
                    <a:cubicBezTo>
                      <a:pt x="36748" y="278234"/>
                      <a:pt x="27396" y="273173"/>
                      <a:pt x="22445" y="264151"/>
                    </a:cubicBezTo>
                    <a:cubicBezTo>
                      <a:pt x="7923" y="238187"/>
                      <a:pt x="112" y="208483"/>
                      <a:pt x="2" y="178448"/>
                    </a:cubicBezTo>
                    <a:cubicBezTo>
                      <a:pt x="-218" y="130921"/>
                      <a:pt x="18265" y="86144"/>
                      <a:pt x="51930" y="52368"/>
                    </a:cubicBezTo>
                    <a:cubicBezTo>
                      <a:pt x="85595" y="18593"/>
                      <a:pt x="130262" y="0"/>
                      <a:pt x="177790" y="0"/>
                    </a:cubicBezTo>
                    <a:cubicBezTo>
                      <a:pt x="275815" y="0"/>
                      <a:pt x="355578" y="79763"/>
                      <a:pt x="355578" y="177788"/>
                    </a:cubicBezTo>
                    <a:cubicBezTo>
                      <a:pt x="355578" y="207273"/>
                      <a:pt x="348207" y="236537"/>
                      <a:pt x="334124" y="262501"/>
                    </a:cubicBezTo>
                    <a:cubicBezTo>
                      <a:pt x="326863" y="275813"/>
                      <a:pt x="310251" y="280874"/>
                      <a:pt x="296829" y="273613"/>
                    </a:cubicBezTo>
                    <a:cubicBezTo>
                      <a:pt x="283517" y="266352"/>
                      <a:pt x="278456" y="249739"/>
                      <a:pt x="285717" y="236317"/>
                    </a:cubicBezTo>
                    <a:cubicBezTo>
                      <a:pt x="295508" y="218164"/>
                      <a:pt x="300569" y="198471"/>
                      <a:pt x="300569" y="177788"/>
                    </a:cubicBezTo>
                    <a:cubicBezTo>
                      <a:pt x="300569" y="110127"/>
                      <a:pt x="245450" y="55009"/>
                      <a:pt x="177790" y="55009"/>
                    </a:cubicBezTo>
                    <a:cubicBezTo>
                      <a:pt x="145005" y="55009"/>
                      <a:pt x="114090" y="67881"/>
                      <a:pt x="90876" y="91204"/>
                    </a:cubicBezTo>
                    <a:cubicBezTo>
                      <a:pt x="67663" y="114528"/>
                      <a:pt x="54901" y="145443"/>
                      <a:pt x="55011" y="178228"/>
                    </a:cubicBezTo>
                    <a:cubicBezTo>
                      <a:pt x="55121" y="199021"/>
                      <a:pt x="60401" y="219374"/>
                      <a:pt x="70413" y="237307"/>
                    </a:cubicBezTo>
                    <a:cubicBezTo>
                      <a:pt x="77784" y="250619"/>
                      <a:pt x="73053" y="267342"/>
                      <a:pt x="59851" y="274713"/>
                    </a:cubicBezTo>
                    <a:cubicBezTo>
                      <a:pt x="55561" y="277134"/>
                      <a:pt x="51050" y="278234"/>
                      <a:pt x="46429" y="278234"/>
                    </a:cubicBez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7" name="图形 12"/>
              <p:cNvSpPr/>
              <p:nvPr/>
            </p:nvSpPr>
            <p:spPr>
              <a:xfrm>
                <a:off x="8054017" y="3762800"/>
                <a:ext cx="316027" cy="184142"/>
              </a:xfrm>
              <a:custGeom>
                <a:avLst/>
                <a:gdLst>
                  <a:gd name="connsiteX0" fmla="*/ 250593 w 316027"/>
                  <a:gd name="connsiteY0" fmla="*/ 184143 h 184142"/>
                  <a:gd name="connsiteX1" fmla="*/ 65104 w 316027"/>
                  <a:gd name="connsiteY1" fmla="*/ 184143 h 184142"/>
                  <a:gd name="connsiteX2" fmla="*/ 2284 w 316027"/>
                  <a:gd name="connsiteY2" fmla="*/ 38920 h 184142"/>
                  <a:gd name="connsiteX3" fmla="*/ 16586 w 316027"/>
                  <a:gd name="connsiteY3" fmla="*/ 2724 h 184142"/>
                  <a:gd name="connsiteX4" fmla="*/ 52782 w 316027"/>
                  <a:gd name="connsiteY4" fmla="*/ 17026 h 184142"/>
                  <a:gd name="connsiteX5" fmla="*/ 101190 w 316027"/>
                  <a:gd name="connsiteY5" fmla="*/ 129134 h 184142"/>
                  <a:gd name="connsiteX6" fmla="*/ 214507 w 316027"/>
                  <a:gd name="connsiteY6" fmla="*/ 129134 h 184142"/>
                  <a:gd name="connsiteX7" fmla="*/ 263245 w 316027"/>
                  <a:gd name="connsiteY7" fmla="*/ 16586 h 184142"/>
                  <a:gd name="connsiteX8" fmla="*/ 299441 w 316027"/>
                  <a:gd name="connsiteY8" fmla="*/ 2284 h 184142"/>
                  <a:gd name="connsiteX9" fmla="*/ 313743 w 316027"/>
                  <a:gd name="connsiteY9" fmla="*/ 38480 h 184142"/>
                  <a:gd name="connsiteX10" fmla="*/ 250593 w 316027"/>
                  <a:gd name="connsiteY10" fmla="*/ 184143 h 18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027" h="184142">
                    <a:moveTo>
                      <a:pt x="250593" y="184143"/>
                    </a:moveTo>
                    <a:lnTo>
                      <a:pt x="65104" y="184143"/>
                    </a:lnTo>
                    <a:lnTo>
                      <a:pt x="2284" y="38920"/>
                    </a:lnTo>
                    <a:cubicBezTo>
                      <a:pt x="-3767" y="24948"/>
                      <a:pt x="2614" y="8775"/>
                      <a:pt x="16586" y="2724"/>
                    </a:cubicBezTo>
                    <a:cubicBezTo>
                      <a:pt x="30559" y="-3327"/>
                      <a:pt x="46731" y="3054"/>
                      <a:pt x="52782" y="17026"/>
                    </a:cubicBezTo>
                    <a:lnTo>
                      <a:pt x="101190" y="129134"/>
                    </a:lnTo>
                    <a:lnTo>
                      <a:pt x="214507" y="129134"/>
                    </a:lnTo>
                    <a:lnTo>
                      <a:pt x="263245" y="16586"/>
                    </a:lnTo>
                    <a:cubicBezTo>
                      <a:pt x="269296" y="2614"/>
                      <a:pt x="285469" y="-3767"/>
                      <a:pt x="299441" y="2284"/>
                    </a:cubicBezTo>
                    <a:cubicBezTo>
                      <a:pt x="313413" y="8335"/>
                      <a:pt x="319794" y="24508"/>
                      <a:pt x="313743" y="38480"/>
                    </a:cubicBezTo>
                    <a:lnTo>
                      <a:pt x="250593" y="184143"/>
                    </a:ln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18" name="图形 12"/>
              <p:cNvSpPr/>
              <p:nvPr/>
            </p:nvSpPr>
            <p:spPr>
              <a:xfrm>
                <a:off x="8099978" y="3891934"/>
                <a:ext cx="223775" cy="128390"/>
              </a:xfrm>
              <a:custGeom>
                <a:avLst/>
                <a:gdLst>
                  <a:gd name="connsiteX0" fmla="*/ 143683 w 223775"/>
                  <a:gd name="connsiteY0" fmla="*/ 128390 h 128390"/>
                  <a:gd name="connsiteX1" fmla="*/ 80203 w 223775"/>
                  <a:gd name="connsiteY1" fmla="*/ 128390 h 128390"/>
                  <a:gd name="connsiteX2" fmla="*/ 30255 w 223775"/>
                  <a:gd name="connsiteY2" fmla="*/ 92194 h 128390"/>
                  <a:gd name="connsiteX3" fmla="*/ 0 w 223775"/>
                  <a:gd name="connsiteY3" fmla="*/ 0 h 128390"/>
                  <a:gd name="connsiteX4" fmla="*/ 223775 w 223775"/>
                  <a:gd name="connsiteY4" fmla="*/ 0 h 128390"/>
                  <a:gd name="connsiteX5" fmla="*/ 193630 w 223775"/>
                  <a:gd name="connsiteY5" fmla="*/ 91974 h 128390"/>
                  <a:gd name="connsiteX6" fmla="*/ 143683 w 223775"/>
                  <a:gd name="connsiteY6" fmla="*/ 128390 h 128390"/>
                  <a:gd name="connsiteX7" fmla="*/ 81963 w 223775"/>
                  <a:gd name="connsiteY7" fmla="*/ 73382 h 128390"/>
                  <a:gd name="connsiteX8" fmla="*/ 141812 w 223775"/>
                  <a:gd name="connsiteY8" fmla="*/ 73382 h 128390"/>
                  <a:gd name="connsiteX9" fmla="*/ 147863 w 223775"/>
                  <a:gd name="connsiteY9" fmla="*/ 55009 h 128390"/>
                  <a:gd name="connsiteX10" fmla="*/ 75912 w 223775"/>
                  <a:gd name="connsiteY10" fmla="*/ 55009 h 128390"/>
                  <a:gd name="connsiteX11" fmla="*/ 81963 w 223775"/>
                  <a:gd name="connsiteY11" fmla="*/ 73382 h 1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775" h="128390">
                    <a:moveTo>
                      <a:pt x="143683" y="128390"/>
                    </a:moveTo>
                    <a:lnTo>
                      <a:pt x="80203" y="128390"/>
                    </a:lnTo>
                    <a:cubicBezTo>
                      <a:pt x="57429" y="128390"/>
                      <a:pt x="37296" y="113868"/>
                      <a:pt x="30255" y="92194"/>
                    </a:cubicBezTo>
                    <a:lnTo>
                      <a:pt x="0" y="0"/>
                    </a:lnTo>
                    <a:lnTo>
                      <a:pt x="223775" y="0"/>
                    </a:lnTo>
                    <a:lnTo>
                      <a:pt x="193630" y="91974"/>
                    </a:lnTo>
                    <a:cubicBezTo>
                      <a:pt x="186589" y="113758"/>
                      <a:pt x="166566" y="128390"/>
                      <a:pt x="143683" y="128390"/>
                    </a:cubicBezTo>
                    <a:close/>
                    <a:moveTo>
                      <a:pt x="81963" y="73382"/>
                    </a:moveTo>
                    <a:lnTo>
                      <a:pt x="141812" y="73382"/>
                    </a:lnTo>
                    <a:lnTo>
                      <a:pt x="147863" y="55009"/>
                    </a:lnTo>
                    <a:lnTo>
                      <a:pt x="75912" y="55009"/>
                    </a:lnTo>
                    <a:lnTo>
                      <a:pt x="81963" y="73382"/>
                    </a:lnTo>
                    <a:close/>
                  </a:path>
                </a:pathLst>
              </a:custGeom>
              <a:grpFill/>
              <a:ln w="1098" cap="flat">
                <a:no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grpSp>
      </p:grpSp>
      <p:grpSp>
        <p:nvGrpSpPr>
          <p:cNvPr id="31" name="组合 30"/>
          <p:cNvGrpSpPr/>
          <p:nvPr/>
        </p:nvGrpSpPr>
        <p:grpSpPr>
          <a:xfrm>
            <a:off x="7294050" y="4007199"/>
            <a:ext cx="2811851" cy="4886532"/>
            <a:chOff x="5167500" y="2485313"/>
            <a:chExt cx="1874567" cy="3257688"/>
          </a:xfrm>
          <a:effectLst/>
        </p:grpSpPr>
        <p:sp>
          <p:nvSpPr>
            <p:cNvPr id="64" name="矩形: 圆角 63"/>
            <p:cNvSpPr/>
            <p:nvPr/>
          </p:nvSpPr>
          <p:spPr>
            <a:xfrm>
              <a:off x="5175527" y="2485313"/>
              <a:ext cx="1866540" cy="3257688"/>
            </a:xfrm>
            <a:prstGeom prst="roundRect">
              <a:avLst>
                <a:gd name="adj" fmla="val 6698"/>
              </a:avLst>
            </a:prstGeom>
            <a:gradFill>
              <a:gsLst>
                <a:gs pos="0">
                  <a:schemeClr val="accent2">
                    <a:lumMod val="75000"/>
                  </a:schemeClr>
                </a:gs>
                <a:gs pos="1000">
                  <a:srgbClr val="940041"/>
                </a:gs>
              </a:gsLst>
              <a:lin ang="5400000" scaled="1"/>
            </a:gradFill>
            <a:ln>
              <a:noFill/>
            </a:ln>
            <a:effectLst>
              <a:outerShdw blurRad="152400" dist="889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rgbClr val="8C0C41"/>
                </a:solidFill>
                <a:effectLst/>
                <a:uLnTx/>
                <a:uFillTx/>
                <a:latin typeface="阿里巴巴普惠体" panose="00020600040101010101" pitchFamily="18" charset="-122"/>
                <a:ea typeface="阿里巴巴普惠体" panose="00020600040101010101" pitchFamily="18" charset="-122"/>
                <a:cs typeface="+mn-cs"/>
              </a:endParaRPr>
            </a:p>
          </p:txBody>
        </p:sp>
        <p:sp>
          <p:nvSpPr>
            <p:cNvPr id="4" name="文本框 3"/>
            <p:cNvSpPr txBox="1"/>
            <p:nvPr/>
          </p:nvSpPr>
          <p:spPr>
            <a:xfrm>
              <a:off x="5167500" y="4550699"/>
              <a:ext cx="1866540" cy="430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MoE</a:t>
              </a:r>
              <a:endPar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p:txBody>
        </p:sp>
        <p:sp>
          <p:nvSpPr>
            <p:cNvPr id="68" name="椭圆 67"/>
            <p:cNvSpPr/>
            <p:nvPr/>
          </p:nvSpPr>
          <p:spPr>
            <a:xfrm>
              <a:off x="5536648" y="2906838"/>
              <a:ext cx="1129815" cy="112981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pic>
          <p:nvPicPr>
            <p:cNvPr id="19" name="图形 18"/>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a:off x="5773113" y="3167074"/>
              <a:ext cx="643138" cy="643138"/>
            </a:xfrm>
            <a:prstGeom prst="rect">
              <a:avLst/>
            </a:prstGeom>
          </p:spPr>
        </p:pic>
      </p:grpSp>
      <p:grpSp>
        <p:nvGrpSpPr>
          <p:cNvPr id="29" name="组合 28"/>
          <p:cNvGrpSpPr/>
          <p:nvPr/>
        </p:nvGrpSpPr>
        <p:grpSpPr>
          <a:xfrm>
            <a:off x="3381000" y="3918726"/>
            <a:ext cx="2921214" cy="5092053"/>
            <a:chOff x="3026726" y="2485313"/>
            <a:chExt cx="1868874" cy="3257688"/>
          </a:xfrm>
          <a:effectLst/>
          <a:scene3d>
            <a:camera prst="perspectiveRight"/>
            <a:lightRig rig="contrasting" dir="t"/>
          </a:scene3d>
        </p:grpSpPr>
        <p:sp>
          <p:nvSpPr>
            <p:cNvPr id="63" name="矩形: 圆角 62"/>
            <p:cNvSpPr/>
            <p:nvPr/>
          </p:nvSpPr>
          <p:spPr>
            <a:xfrm>
              <a:off x="3029060" y="2485313"/>
              <a:ext cx="1866540" cy="3257688"/>
            </a:xfrm>
            <a:prstGeom prst="roundRect">
              <a:avLst>
                <a:gd name="adj" fmla="val 6698"/>
              </a:avLst>
            </a:prstGeom>
            <a:gradFill>
              <a:gsLst>
                <a:gs pos="0">
                  <a:srgbClr val="8C0D41"/>
                </a:gs>
                <a:gs pos="0">
                  <a:srgbClr val="940041"/>
                </a:gs>
              </a:gsLst>
              <a:lin ang="5400000" scaled="1"/>
            </a:gradFill>
            <a:ln>
              <a:noFill/>
            </a:ln>
            <a:effectLst>
              <a:outerShdw blurRad="152400" dist="889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srgbClr val="8C0C41"/>
                </a:solidFill>
                <a:effectLst/>
                <a:uLnTx/>
                <a:uFillTx/>
                <a:latin typeface="阿里巴巴普惠体" panose="00020600040101010101" pitchFamily="18" charset="-122"/>
                <a:ea typeface="阿里巴巴普惠体" panose="00020600040101010101" pitchFamily="18" charset="-122"/>
                <a:cs typeface="+mn-cs"/>
              </a:endParaRPr>
            </a:p>
          </p:txBody>
        </p:sp>
        <p:sp>
          <p:nvSpPr>
            <p:cNvPr id="3" name="文本框 2"/>
            <p:cNvSpPr txBox="1"/>
            <p:nvPr/>
          </p:nvSpPr>
          <p:spPr>
            <a:xfrm>
              <a:off x="3026726" y="4550699"/>
              <a:ext cx="1866540" cy="41274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PT系列</a:t>
              </a:r>
              <a:endParaRPr kumimoji="0" lang="en-US" altLang="zh-CN" sz="3600" b="1" i="0" u="none" strike="noStrike" kern="1200" cap="none" spc="0" normalizeH="0" baseline="0" noProof="0" dirty="0">
                <a:ln>
                  <a:noFill/>
                </a:ln>
                <a:solidFill>
                  <a:prstClr val="white"/>
                </a:solidFill>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p:txBody>
        </p:sp>
        <p:sp>
          <p:nvSpPr>
            <p:cNvPr id="67" name="椭圆 66"/>
            <p:cNvSpPr/>
            <p:nvPr/>
          </p:nvSpPr>
          <p:spPr>
            <a:xfrm>
              <a:off x="3407872" y="2906838"/>
              <a:ext cx="1129815" cy="112981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7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endParaRPr>
            </a:p>
          </p:txBody>
        </p:sp>
        <p:grpSp>
          <p:nvGrpSpPr>
            <p:cNvPr id="20" name="组合 19"/>
            <p:cNvGrpSpPr/>
            <p:nvPr/>
          </p:nvGrpSpPr>
          <p:grpSpPr>
            <a:xfrm>
              <a:off x="3725325" y="3222113"/>
              <a:ext cx="469339" cy="465009"/>
              <a:chOff x="3563418" y="3263275"/>
              <a:chExt cx="923850" cy="915328"/>
            </a:xfrm>
            <a:noFill/>
          </p:grpSpPr>
          <p:sp>
            <p:nvSpPr>
              <p:cNvPr id="21" name="图形 51"/>
              <p:cNvSpPr/>
              <p:nvPr/>
            </p:nvSpPr>
            <p:spPr>
              <a:xfrm>
                <a:off x="3701433" y="3490998"/>
                <a:ext cx="785835" cy="687605"/>
              </a:xfrm>
              <a:custGeom>
                <a:avLst/>
                <a:gdLst>
                  <a:gd name="connsiteX0" fmla="*/ 687606 w 785835"/>
                  <a:gd name="connsiteY0" fmla="*/ 0 h 687605"/>
                  <a:gd name="connsiteX1" fmla="*/ 687606 w 785835"/>
                  <a:gd name="connsiteY1" fmla="*/ 327432 h 687605"/>
                  <a:gd name="connsiteX2" fmla="*/ 556633 w 785835"/>
                  <a:gd name="connsiteY2" fmla="*/ 458404 h 687605"/>
                  <a:gd name="connsiteX3" fmla="*/ 0 w 785835"/>
                  <a:gd name="connsiteY3" fmla="*/ 458404 h 687605"/>
                  <a:gd name="connsiteX4" fmla="*/ 0 w 785835"/>
                  <a:gd name="connsiteY4" fmla="*/ 491147 h 687605"/>
                  <a:gd name="connsiteX5" fmla="*/ 98230 w 785835"/>
                  <a:gd name="connsiteY5" fmla="*/ 589376 h 687605"/>
                  <a:gd name="connsiteX6" fmla="*/ 638491 w 785835"/>
                  <a:gd name="connsiteY6" fmla="*/ 589376 h 687605"/>
                  <a:gd name="connsiteX7" fmla="*/ 785835 w 785835"/>
                  <a:gd name="connsiteY7" fmla="*/ 687606 h 687605"/>
                  <a:gd name="connsiteX8" fmla="*/ 785835 w 785835"/>
                  <a:gd name="connsiteY8" fmla="*/ 98230 h 687605"/>
                  <a:gd name="connsiteX9" fmla="*/ 687606 w 785835"/>
                  <a:gd name="connsiteY9" fmla="*/ 0 h 68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35" h="687605">
                    <a:moveTo>
                      <a:pt x="687606" y="0"/>
                    </a:moveTo>
                    <a:lnTo>
                      <a:pt x="687606" y="327432"/>
                    </a:lnTo>
                    <a:cubicBezTo>
                      <a:pt x="687606" y="399466"/>
                      <a:pt x="628668" y="458404"/>
                      <a:pt x="556633" y="458404"/>
                    </a:cubicBezTo>
                    <a:lnTo>
                      <a:pt x="0" y="458404"/>
                    </a:lnTo>
                    <a:lnTo>
                      <a:pt x="0" y="491147"/>
                    </a:lnTo>
                    <a:cubicBezTo>
                      <a:pt x="0" y="546810"/>
                      <a:pt x="42566" y="589376"/>
                      <a:pt x="98230" y="589376"/>
                    </a:cubicBezTo>
                    <a:lnTo>
                      <a:pt x="638491" y="589376"/>
                    </a:lnTo>
                    <a:lnTo>
                      <a:pt x="785835" y="687606"/>
                    </a:lnTo>
                    <a:lnTo>
                      <a:pt x="785835" y="98230"/>
                    </a:lnTo>
                    <a:cubicBezTo>
                      <a:pt x="785835" y="42566"/>
                      <a:pt x="743269" y="0"/>
                      <a:pt x="687606" y="0"/>
                    </a:cubicBezTo>
                    <a:close/>
                  </a:path>
                </a:pathLst>
              </a:custGeom>
              <a:grpFill/>
              <a:ln w="38100" cap="flat">
                <a:solidFill>
                  <a:schemeClr val="bg1"/>
                </a:solid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22" name="图形 51"/>
              <p:cNvSpPr/>
              <p:nvPr/>
            </p:nvSpPr>
            <p:spPr>
              <a:xfrm>
                <a:off x="3563418" y="3263275"/>
                <a:ext cx="820595" cy="784916"/>
              </a:xfrm>
              <a:custGeom>
                <a:avLst/>
                <a:gdLst>
                  <a:gd name="connsiteX0" fmla="*/ 147344 w 753092"/>
                  <a:gd name="connsiteY0" fmla="*/ 622119 h 720348"/>
                  <a:gd name="connsiteX1" fmla="*/ 0 w 753092"/>
                  <a:gd name="connsiteY1" fmla="*/ 720349 h 720348"/>
                  <a:gd name="connsiteX2" fmla="*/ 0 w 753092"/>
                  <a:gd name="connsiteY2" fmla="*/ 98230 h 720348"/>
                  <a:gd name="connsiteX3" fmla="*/ 98230 w 753092"/>
                  <a:gd name="connsiteY3" fmla="*/ 0 h 720348"/>
                  <a:gd name="connsiteX4" fmla="*/ 654862 w 753092"/>
                  <a:gd name="connsiteY4" fmla="*/ 0 h 720348"/>
                  <a:gd name="connsiteX5" fmla="*/ 753092 w 753092"/>
                  <a:gd name="connsiteY5" fmla="*/ 98230 h 720348"/>
                  <a:gd name="connsiteX6" fmla="*/ 753092 w 753092"/>
                  <a:gd name="connsiteY6" fmla="*/ 523890 h 720348"/>
                  <a:gd name="connsiteX7" fmla="*/ 654862 w 753092"/>
                  <a:gd name="connsiteY7" fmla="*/ 622119 h 720348"/>
                  <a:gd name="connsiteX8" fmla="*/ 147344 w 753092"/>
                  <a:gd name="connsiteY8" fmla="*/ 622119 h 72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092" h="720348">
                    <a:moveTo>
                      <a:pt x="147344" y="622119"/>
                    </a:moveTo>
                    <a:lnTo>
                      <a:pt x="0" y="720349"/>
                    </a:lnTo>
                    <a:lnTo>
                      <a:pt x="0" y="98230"/>
                    </a:lnTo>
                    <a:cubicBezTo>
                      <a:pt x="0" y="42566"/>
                      <a:pt x="42566" y="0"/>
                      <a:pt x="98230" y="0"/>
                    </a:cubicBezTo>
                    <a:lnTo>
                      <a:pt x="654862" y="0"/>
                    </a:lnTo>
                    <a:cubicBezTo>
                      <a:pt x="710526" y="0"/>
                      <a:pt x="753092" y="42566"/>
                      <a:pt x="753092" y="98230"/>
                    </a:cubicBezTo>
                    <a:lnTo>
                      <a:pt x="753092" y="523890"/>
                    </a:lnTo>
                    <a:cubicBezTo>
                      <a:pt x="753092" y="579554"/>
                      <a:pt x="710526" y="622119"/>
                      <a:pt x="654862" y="622119"/>
                    </a:cubicBezTo>
                    <a:lnTo>
                      <a:pt x="147344" y="622119"/>
                    </a:lnTo>
                    <a:close/>
                  </a:path>
                </a:pathLst>
              </a:custGeom>
              <a:grpFill/>
              <a:ln w="38100" cap="flat">
                <a:solidFill>
                  <a:schemeClr val="bg1"/>
                </a:solid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23" name="图形 51"/>
              <p:cNvSpPr/>
              <p:nvPr/>
            </p:nvSpPr>
            <p:spPr>
              <a:xfrm>
                <a:off x="3719491" y="3561834"/>
                <a:ext cx="98228" cy="98243"/>
              </a:xfrm>
              <a:custGeom>
                <a:avLst/>
                <a:gdLst>
                  <a:gd name="connsiteX0" fmla="*/ 0 w 98228"/>
                  <a:gd name="connsiteY0" fmla="*/ 49122 h 98243"/>
                  <a:gd name="connsiteX1" fmla="*/ 49107 w 98228"/>
                  <a:gd name="connsiteY1" fmla="*/ 98243 h 98243"/>
                  <a:gd name="connsiteX2" fmla="*/ 98229 w 98228"/>
                  <a:gd name="connsiteY2" fmla="*/ 49135 h 98243"/>
                  <a:gd name="connsiteX3" fmla="*/ 98229 w 98228"/>
                  <a:gd name="connsiteY3" fmla="*/ 49122 h 98243"/>
                  <a:gd name="connsiteX4" fmla="*/ 49121 w 98228"/>
                  <a:gd name="connsiteY4" fmla="*/ 0 h 98243"/>
                  <a:gd name="connsiteX5" fmla="*/ 0 w 98228"/>
                  <a:gd name="connsiteY5" fmla="*/ 49108 h 98243"/>
                  <a:gd name="connsiteX6" fmla="*/ 0 w 98228"/>
                  <a:gd name="connsiteY6" fmla="*/ 49122 h 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8" h="98243">
                    <a:moveTo>
                      <a:pt x="0" y="49122"/>
                    </a:moveTo>
                    <a:cubicBezTo>
                      <a:pt x="-4" y="76247"/>
                      <a:pt x="21982" y="98239"/>
                      <a:pt x="49107" y="98243"/>
                    </a:cubicBezTo>
                    <a:cubicBezTo>
                      <a:pt x="76233" y="98247"/>
                      <a:pt x="98226" y="76260"/>
                      <a:pt x="98229" y="49135"/>
                    </a:cubicBezTo>
                    <a:cubicBezTo>
                      <a:pt x="98229" y="49131"/>
                      <a:pt x="98229" y="49126"/>
                      <a:pt x="98229" y="49122"/>
                    </a:cubicBezTo>
                    <a:cubicBezTo>
                      <a:pt x="98233" y="21996"/>
                      <a:pt x="76246" y="4"/>
                      <a:pt x="49121" y="0"/>
                    </a:cubicBezTo>
                    <a:cubicBezTo>
                      <a:pt x="21995" y="-3"/>
                      <a:pt x="3" y="21983"/>
                      <a:pt x="0" y="49108"/>
                    </a:cubicBezTo>
                    <a:cubicBezTo>
                      <a:pt x="0" y="49112"/>
                      <a:pt x="0" y="49117"/>
                      <a:pt x="0" y="49122"/>
                    </a:cubicBezTo>
                    <a:close/>
                  </a:path>
                </a:pathLst>
              </a:custGeom>
              <a:grpFill/>
              <a:ln w="1014" cap="flat">
                <a:solidFill>
                  <a:schemeClr val="bg1"/>
                </a:solid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24" name="图形 51"/>
              <p:cNvSpPr/>
              <p:nvPr/>
            </p:nvSpPr>
            <p:spPr>
              <a:xfrm>
                <a:off x="3948693" y="3561834"/>
                <a:ext cx="98228" cy="98243"/>
              </a:xfrm>
              <a:custGeom>
                <a:avLst/>
                <a:gdLst>
                  <a:gd name="connsiteX0" fmla="*/ 0 w 98228"/>
                  <a:gd name="connsiteY0" fmla="*/ 49122 h 98243"/>
                  <a:gd name="connsiteX1" fmla="*/ 49107 w 98228"/>
                  <a:gd name="connsiteY1" fmla="*/ 98243 h 98243"/>
                  <a:gd name="connsiteX2" fmla="*/ 98229 w 98228"/>
                  <a:gd name="connsiteY2" fmla="*/ 49135 h 98243"/>
                  <a:gd name="connsiteX3" fmla="*/ 98229 w 98228"/>
                  <a:gd name="connsiteY3" fmla="*/ 49122 h 98243"/>
                  <a:gd name="connsiteX4" fmla="*/ 49121 w 98228"/>
                  <a:gd name="connsiteY4" fmla="*/ 0 h 98243"/>
                  <a:gd name="connsiteX5" fmla="*/ 0 w 98228"/>
                  <a:gd name="connsiteY5" fmla="*/ 49108 h 98243"/>
                  <a:gd name="connsiteX6" fmla="*/ 0 w 98228"/>
                  <a:gd name="connsiteY6" fmla="*/ 49122 h 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8" h="98243">
                    <a:moveTo>
                      <a:pt x="0" y="49122"/>
                    </a:moveTo>
                    <a:cubicBezTo>
                      <a:pt x="-4" y="76247"/>
                      <a:pt x="21982" y="98239"/>
                      <a:pt x="49107" y="98243"/>
                    </a:cubicBezTo>
                    <a:cubicBezTo>
                      <a:pt x="76233" y="98246"/>
                      <a:pt x="98226" y="76260"/>
                      <a:pt x="98229" y="49135"/>
                    </a:cubicBezTo>
                    <a:cubicBezTo>
                      <a:pt x="98229" y="49131"/>
                      <a:pt x="98229" y="49126"/>
                      <a:pt x="98229" y="49122"/>
                    </a:cubicBezTo>
                    <a:cubicBezTo>
                      <a:pt x="98233" y="21996"/>
                      <a:pt x="76246" y="4"/>
                      <a:pt x="49121" y="0"/>
                    </a:cubicBezTo>
                    <a:cubicBezTo>
                      <a:pt x="21995" y="-3"/>
                      <a:pt x="3" y="21983"/>
                      <a:pt x="0" y="49108"/>
                    </a:cubicBezTo>
                    <a:cubicBezTo>
                      <a:pt x="0" y="49113"/>
                      <a:pt x="0" y="49117"/>
                      <a:pt x="0" y="49122"/>
                    </a:cubicBezTo>
                    <a:close/>
                  </a:path>
                </a:pathLst>
              </a:custGeom>
              <a:grpFill/>
              <a:ln w="1014" cap="flat">
                <a:solidFill>
                  <a:schemeClr val="bg1"/>
                </a:solid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sp>
            <p:nvSpPr>
              <p:cNvPr id="25" name="图形 51"/>
              <p:cNvSpPr/>
              <p:nvPr/>
            </p:nvSpPr>
            <p:spPr>
              <a:xfrm>
                <a:off x="4177895" y="3561834"/>
                <a:ext cx="98228" cy="98243"/>
              </a:xfrm>
              <a:custGeom>
                <a:avLst/>
                <a:gdLst>
                  <a:gd name="connsiteX0" fmla="*/ 0 w 98228"/>
                  <a:gd name="connsiteY0" fmla="*/ 49122 h 98243"/>
                  <a:gd name="connsiteX1" fmla="*/ 49107 w 98228"/>
                  <a:gd name="connsiteY1" fmla="*/ 98243 h 98243"/>
                  <a:gd name="connsiteX2" fmla="*/ 98229 w 98228"/>
                  <a:gd name="connsiteY2" fmla="*/ 49135 h 98243"/>
                  <a:gd name="connsiteX3" fmla="*/ 98229 w 98228"/>
                  <a:gd name="connsiteY3" fmla="*/ 49122 h 98243"/>
                  <a:gd name="connsiteX4" fmla="*/ 49120 w 98228"/>
                  <a:gd name="connsiteY4" fmla="*/ 0 h 98243"/>
                  <a:gd name="connsiteX5" fmla="*/ 0 w 98228"/>
                  <a:gd name="connsiteY5" fmla="*/ 49108 h 98243"/>
                  <a:gd name="connsiteX6" fmla="*/ 0 w 98228"/>
                  <a:gd name="connsiteY6" fmla="*/ 49122 h 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8" h="98243">
                    <a:moveTo>
                      <a:pt x="0" y="49122"/>
                    </a:moveTo>
                    <a:cubicBezTo>
                      <a:pt x="-4" y="76247"/>
                      <a:pt x="21982" y="98239"/>
                      <a:pt x="49107" y="98243"/>
                    </a:cubicBezTo>
                    <a:cubicBezTo>
                      <a:pt x="76232" y="98246"/>
                      <a:pt x="98226" y="76260"/>
                      <a:pt x="98229" y="49135"/>
                    </a:cubicBezTo>
                    <a:cubicBezTo>
                      <a:pt x="98229" y="49131"/>
                      <a:pt x="98229" y="49126"/>
                      <a:pt x="98229" y="49122"/>
                    </a:cubicBezTo>
                    <a:cubicBezTo>
                      <a:pt x="98233" y="21996"/>
                      <a:pt x="76246" y="4"/>
                      <a:pt x="49120" y="0"/>
                    </a:cubicBezTo>
                    <a:cubicBezTo>
                      <a:pt x="21995" y="-3"/>
                      <a:pt x="3" y="21983"/>
                      <a:pt x="0" y="49108"/>
                    </a:cubicBezTo>
                    <a:cubicBezTo>
                      <a:pt x="0" y="49113"/>
                      <a:pt x="0" y="49117"/>
                      <a:pt x="0" y="49122"/>
                    </a:cubicBezTo>
                    <a:close/>
                  </a:path>
                </a:pathLst>
              </a:custGeom>
              <a:grpFill/>
              <a:ln w="1014" cap="flat">
                <a:solidFill>
                  <a:schemeClr val="bg1"/>
                </a:solidFill>
                <a:prstDash val="solid"/>
                <a:miter/>
              </a:ln>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700" b="0" i="0" u="none" strike="noStrike" kern="1200" cap="none" spc="0" normalizeH="0" baseline="0" noProof="0" dirty="0">
                  <a:ln>
                    <a:noFill/>
                  </a:ln>
                  <a:solidFill>
                    <a:prstClr val="black"/>
                  </a:solidFill>
                  <a:effectLst/>
                  <a:uLnTx/>
                  <a:uFillTx/>
                  <a:latin typeface="阿里巴巴普惠体 L" panose="00020600040101010101" pitchFamily="18" charset="-122"/>
                  <a:ea typeface="阿里巴巴普惠体" panose="00020600040101010101" pitchFamily="18" charset="-122"/>
                  <a:cs typeface="+mn-cs"/>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MoE-Llava</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4" name="TextBox 10"/>
          <p:cNvSpPr txBox="1"/>
          <p:nvPr>
            <p:custDataLst>
              <p:tags r:id="rId5"/>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sp>
        <p:nvSpPr>
          <p:cNvPr id="4" name="文本框 3"/>
          <p:cNvSpPr txBox="1"/>
          <p:nvPr/>
        </p:nvSpPr>
        <p:spPr>
          <a:xfrm>
            <a:off x="635318" y="6394133"/>
            <a:ext cx="17039273" cy="3283268"/>
          </a:xfrm>
          <a:prstGeom prst="rect">
            <a:avLst/>
          </a:prstGeom>
          <a:noFill/>
        </p:spPr>
        <p:txBody>
          <a:bodyPr wrap="square" rtlCol="0">
            <a:noAutofit/>
          </a:bodyPr>
          <a:lstStyle/>
          <a:p>
            <a:pPr>
              <a:lnSpc>
                <a:spcPct val="130000"/>
              </a:lnSpc>
            </a:pPr>
            <a:r>
              <a:rPr sz="3000">
                <a:latin typeface="微软雅黑" panose="020B0503020204020204" pitchFamily="34" charset="-122"/>
                <a:ea typeface="微软雅黑" panose="020B0503020204020204" pitchFamily="34" charset="-122"/>
                <a:cs typeface="微软雅黑" panose="020B0503020204020204" pitchFamily="34" charset="-122"/>
              </a:rPr>
              <a:t>在ScienceQA上使用MoE-LLaVA-2.7B×4-Top2模型的专家负载情况。初始训练时，所有MoE层的专家负载相对平衡，但随着模型稀疏化，第17到27层的专家负载急剧增加，几乎涵盖了所有的token。浅层的5-11层则主要由专家2、3、4协作。另外，专家1主要在前几层工作，随着模型深度增加逐渐退出。这表明MoE-LLaVA的专家们学习到了特定的模式，并按照一定规律进行分工。</a:t>
            </a:r>
            <a:endParaRPr sz="3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114300" y="2209800"/>
            <a:ext cx="17560290" cy="3571875"/>
          </a:xfrm>
          <a:prstGeom prst="rect">
            <a:avLst/>
          </a:prstGeom>
        </p:spPr>
      </p:pic>
      <p:sp>
        <p:nvSpPr>
          <p:cNvPr id="2" name="Freeform 9"/>
          <p:cNvSpPr/>
          <p:nvPr>
            <p:custDataLst>
              <p:tags r:id="rId7"/>
            </p:custDataLst>
          </p:nvPr>
        </p:nvSpPr>
        <p:spPr>
          <a:xfrm>
            <a:off x="0" y="9800590"/>
            <a:ext cx="18288000" cy="48641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p>
            <a:r>
              <a:rPr lang="en-US" altLang="zh-CN" sz="2000" dirty="0">
                <a:solidFill>
                  <a:schemeClr val="bg1"/>
                </a:solidFill>
                <a:latin typeface="Times New Roman" panose="02020603050405020304" pitchFamily="18" charset="0"/>
                <a:cs typeface="Times New Roman" panose="02020603050405020304" pitchFamily="18" charset="0"/>
              </a:rPr>
              <a:t>[7] Lin B, Tang Z, Ye Y, et al. Moe-</a:t>
            </a:r>
            <a:r>
              <a:rPr lang="en-US" altLang="zh-CN" sz="2000" dirty="0" err="1">
                <a:solidFill>
                  <a:schemeClr val="bg1"/>
                </a:solidFill>
                <a:latin typeface="Times New Roman" panose="02020603050405020304" pitchFamily="18" charset="0"/>
                <a:cs typeface="Times New Roman" panose="02020603050405020304" pitchFamily="18" charset="0"/>
              </a:rPr>
              <a:t>llava</a:t>
            </a:r>
            <a:r>
              <a:rPr lang="en-US" altLang="zh-CN" sz="2000" dirty="0">
                <a:solidFill>
                  <a:schemeClr val="bg1"/>
                </a:solidFill>
                <a:latin typeface="Times New Roman" panose="02020603050405020304" pitchFamily="18" charset="0"/>
                <a:cs typeface="Times New Roman" panose="02020603050405020304" pitchFamily="18" charset="0"/>
              </a:rPr>
              <a:t>: Mixture of experts for large vision-language models[J]. </a:t>
            </a:r>
            <a:r>
              <a:rPr lang="en-US" altLang="zh-CN" sz="2000" dirty="0" err="1">
                <a:solidFill>
                  <a:schemeClr val="bg1"/>
                </a:solidFill>
                <a:latin typeface="Times New Roman" panose="02020603050405020304" pitchFamily="18" charset="0"/>
                <a:cs typeface="Times New Roman" panose="02020603050405020304" pitchFamily="18" charset="0"/>
              </a:rPr>
              <a:t>arXiv</a:t>
            </a:r>
            <a:r>
              <a:rPr lang="en-US" altLang="zh-CN" sz="2000" dirty="0">
                <a:solidFill>
                  <a:schemeClr val="bg1"/>
                </a:solidFill>
                <a:latin typeface="Times New Roman" panose="02020603050405020304" pitchFamily="18" charset="0"/>
                <a:cs typeface="Times New Roman" panose="02020603050405020304" pitchFamily="18" charset="0"/>
              </a:rPr>
              <a:t> preprint arXiv:2401.15947, 2024.</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M</a:t>
            </a:r>
            <a:r>
              <a:rPr lang="en-US" altLang="zh-CN"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oE</a:t>
            </a: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架构优缺点</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572976"/>
            <a:ext cx="18288000" cy="71402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nvGrpSpPr>
          <p:cNvPr id="2" name="组合 1"/>
          <p:cNvGrpSpPr/>
          <p:nvPr/>
        </p:nvGrpSpPr>
        <p:grpSpPr>
          <a:xfrm>
            <a:off x="868425" y="5676929"/>
            <a:ext cx="16507218" cy="3736182"/>
            <a:chOff x="439250" y="2644706"/>
            <a:chExt cx="11004812" cy="2490788"/>
          </a:xfrm>
        </p:grpSpPr>
        <p:sp>
          <p:nvSpPr>
            <p:cNvPr id="8" name="文本框 7"/>
            <p:cNvSpPr txBox="1"/>
            <p:nvPr/>
          </p:nvSpPr>
          <p:spPr>
            <a:xfrm>
              <a:off x="667181" y="4159083"/>
              <a:ext cx="1098418" cy="318036"/>
            </a:xfrm>
            <a:prstGeom prst="rect">
              <a:avLst/>
            </a:prstGeom>
            <a:noFill/>
          </p:spPr>
          <p:txBody>
            <a:bodyPr wrap="square">
              <a:spAutoFit/>
            </a:bodyPr>
            <a:lstStyle/>
            <a:p>
              <a:pPr algn="ctr" defTabSz="1371600">
                <a:lnSpc>
                  <a:spcPts val="3000"/>
                </a:lnSpc>
                <a:defRPr/>
              </a:pPr>
              <a:r>
                <a:rPr lang="zh-CN" altLang="en-US" sz="2700" b="1" dirty="0">
                  <a:solidFill>
                    <a:srgbClr val="002060"/>
                  </a:solidFill>
                  <a:latin typeface="微软雅黑" panose="020B0503020204020204" pitchFamily="34" charset="-122"/>
                  <a:ea typeface="微软雅黑" panose="020B0503020204020204" pitchFamily="34" charset="-122"/>
                </a:rPr>
                <a:t>缺点</a:t>
              </a:r>
              <a:endParaRPr lang="zh-CN" altLang="en-US" sz="2700" b="1" dirty="0">
                <a:solidFill>
                  <a:srgbClr val="002060"/>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439250" y="2644706"/>
              <a:ext cx="11004812" cy="2490788"/>
            </a:xfrm>
            <a:prstGeom prst="roundRect">
              <a:avLst>
                <a:gd name="adj" fmla="val 9840"/>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zh-CN" altLang="en-US" sz="2700">
                <a:solidFill>
                  <a:srgbClr val="FFFFFF"/>
                </a:solidFill>
                <a:latin typeface="Times New Roman" panose="02020603050405020304"/>
                <a:ea typeface="微软雅黑" panose="020B0503020204020204" pitchFamily="34" charset="-122"/>
              </a:endParaRPr>
            </a:p>
          </p:txBody>
        </p:sp>
        <p:sp>
          <p:nvSpPr>
            <p:cNvPr id="10" name="文本框 9"/>
            <p:cNvSpPr txBox="1"/>
            <p:nvPr/>
          </p:nvSpPr>
          <p:spPr>
            <a:xfrm>
              <a:off x="1799889" y="2850807"/>
              <a:ext cx="9440730" cy="1890475"/>
            </a:xfrm>
            <a:prstGeom prst="rect">
              <a:avLst/>
            </a:prstGeom>
            <a:noFill/>
          </p:spPr>
          <p:txBody>
            <a:bodyPr wrap="square" rtlCol="0">
              <a:spAutoFit/>
            </a:bodyPr>
            <a:lstStyle/>
            <a:p>
              <a:pPr marL="428625" indent="-428625" defTabSz="1371600">
                <a:lnSpc>
                  <a:spcPts val="3750"/>
                </a:lnSpc>
                <a:spcAft>
                  <a:spcPts val="900"/>
                </a:spcAft>
                <a:buFont typeface="Arial" panose="020B0604020202020204" pitchFamily="34" charset="0"/>
                <a:buChar char="•"/>
                <a:defRPr/>
              </a:pPr>
              <a:r>
                <a:rPr lang="zh-CN" altLang="en-US" sz="2700" b="1" dirty="0">
                  <a:solidFill>
                    <a:srgbClr val="000000"/>
                  </a:solidFill>
                  <a:latin typeface="微软雅黑" panose="020B0503020204020204" pitchFamily="34" charset="-122"/>
                  <a:ea typeface="微软雅黑" panose="020B0503020204020204" pitchFamily="34" charset="-122"/>
                </a:rPr>
                <a:t>训练稳定性</a:t>
              </a:r>
              <a:r>
                <a:rPr lang="zh-CN" altLang="en-US" sz="2700" dirty="0">
                  <a:solidFill>
                    <a:srgbClr val="000000"/>
                  </a:solidFill>
                  <a:latin typeface="微软雅黑" panose="020B0503020204020204" pitchFamily="34" charset="-122"/>
                  <a:ea typeface="微软雅黑" panose="020B0503020204020204" pitchFamily="34" charset="-122"/>
                </a:rPr>
                <a:t>：MoE在训练过程中可能会遇到稳定性问题。</a:t>
              </a:r>
              <a:endParaRPr lang="zh-CN" altLang="en-US" sz="2700"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zh-CN" altLang="en-US" sz="2700" b="1" dirty="0">
                  <a:solidFill>
                    <a:srgbClr val="000000"/>
                  </a:solidFill>
                  <a:latin typeface="微软雅黑" panose="020B0503020204020204" pitchFamily="34" charset="-122"/>
                  <a:ea typeface="微软雅黑" panose="020B0503020204020204" pitchFamily="34" charset="-122"/>
                </a:rPr>
                <a:t>通信成本</a:t>
              </a:r>
              <a:r>
                <a:rPr lang="zh-CN" altLang="en-US" sz="2700" dirty="0">
                  <a:solidFill>
                    <a:srgbClr val="000000"/>
                  </a:solidFill>
                  <a:latin typeface="微软雅黑" panose="020B0503020204020204" pitchFamily="34" charset="-122"/>
                  <a:ea typeface="微软雅黑" panose="020B0503020204020204" pitchFamily="34" charset="-122"/>
                </a:rPr>
                <a:t>：在分布式训练环境中，MoE的专家路由机制可能会增加通信成本，尤其是在模型规模较大时。</a:t>
              </a:r>
              <a:endParaRPr lang="zh-CN" altLang="en-US" sz="2700"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zh-CN" altLang="en-US" sz="2700" b="1" dirty="0">
                  <a:solidFill>
                    <a:srgbClr val="000000"/>
                  </a:solidFill>
                  <a:latin typeface="微软雅黑" panose="020B0503020204020204" pitchFamily="34" charset="-122"/>
                  <a:ea typeface="微软雅黑" panose="020B0503020204020204" pitchFamily="34" charset="-122"/>
                </a:rPr>
                <a:t>模型复杂性</a:t>
              </a:r>
              <a:r>
                <a:rPr lang="zh-CN" altLang="en-US" sz="2700" dirty="0">
                  <a:solidFill>
                    <a:srgbClr val="000000"/>
                  </a:solidFill>
                  <a:latin typeface="微软雅黑" panose="020B0503020204020204" pitchFamily="34" charset="-122"/>
                  <a:ea typeface="微软雅黑" panose="020B0503020204020204" pitchFamily="34" charset="-122"/>
                </a:rPr>
                <a:t>：MoE的设计相对复杂，可能需要更多的工程努力来实现和优化。</a:t>
              </a:r>
              <a:endParaRPr lang="zh-CN" altLang="en-US" sz="2700"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zh-CN" altLang="en-US" sz="2700" b="1" dirty="0">
                  <a:solidFill>
                    <a:srgbClr val="000000"/>
                  </a:solidFill>
                  <a:latin typeface="微软雅黑" panose="020B0503020204020204" pitchFamily="34" charset="-122"/>
                  <a:ea typeface="微软雅黑" panose="020B0503020204020204" pitchFamily="34" charset="-122"/>
                </a:rPr>
                <a:t>下游任务性能</a:t>
              </a:r>
              <a:r>
                <a:rPr lang="zh-CN" altLang="en-US" sz="2700" dirty="0">
                  <a:solidFill>
                    <a:srgbClr val="000000"/>
                  </a:solidFill>
                  <a:latin typeface="微软雅黑" panose="020B0503020204020204" pitchFamily="34" charset="-122"/>
                  <a:ea typeface="微软雅黑" panose="020B0503020204020204" pitchFamily="34" charset="-122"/>
                </a:rPr>
                <a:t>：MoE由于其稀疏性，使得在Fine-tuning过程中容易出现过拟合。</a:t>
              </a:r>
              <a:endParaRPr lang="zh-CN" altLang="en-US" sz="2700" dirty="0">
                <a:solidFill>
                  <a:srgbClr val="0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68424" y="1720343"/>
            <a:ext cx="16507220" cy="3736182"/>
            <a:chOff x="578949" y="1253030"/>
            <a:chExt cx="11004813" cy="2490788"/>
          </a:xfrm>
        </p:grpSpPr>
        <p:sp>
          <p:nvSpPr>
            <p:cNvPr id="12" name="矩形: 圆角 11"/>
            <p:cNvSpPr/>
            <p:nvPr/>
          </p:nvSpPr>
          <p:spPr>
            <a:xfrm>
              <a:off x="578949" y="1253030"/>
              <a:ext cx="11004813" cy="2490788"/>
            </a:xfrm>
            <a:prstGeom prst="roundRect">
              <a:avLst>
                <a:gd name="adj" fmla="val 9840"/>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zh-CN" altLang="en-US" sz="2700">
                <a:solidFill>
                  <a:srgbClr val="FFFFFF"/>
                </a:solidFill>
                <a:latin typeface="Times New Roman" panose="02020603050405020304"/>
                <a:ea typeface="微软雅黑" panose="020B0503020204020204" pitchFamily="34" charset="-122"/>
              </a:endParaRPr>
            </a:p>
          </p:txBody>
        </p:sp>
        <p:sp>
          <p:nvSpPr>
            <p:cNvPr id="13" name="文本框 12"/>
            <p:cNvSpPr txBox="1"/>
            <p:nvPr/>
          </p:nvSpPr>
          <p:spPr>
            <a:xfrm>
              <a:off x="759773" y="2882090"/>
              <a:ext cx="1268609" cy="318036"/>
            </a:xfrm>
            <a:prstGeom prst="rect">
              <a:avLst/>
            </a:prstGeom>
            <a:noFill/>
          </p:spPr>
          <p:txBody>
            <a:bodyPr wrap="square">
              <a:spAutoFit/>
            </a:bodyPr>
            <a:lstStyle/>
            <a:p>
              <a:pPr algn="ctr" defTabSz="1371600">
                <a:lnSpc>
                  <a:spcPts val="3000"/>
                </a:lnSpc>
                <a:defRPr/>
              </a:pPr>
              <a:r>
                <a:rPr lang="zh-CN" altLang="en-US" sz="2700" b="1" dirty="0">
                  <a:solidFill>
                    <a:srgbClr val="002060"/>
                  </a:solidFill>
                  <a:latin typeface="微软雅黑" panose="020B0503020204020204" pitchFamily="34" charset="-122"/>
                  <a:ea typeface="微软雅黑" panose="020B0503020204020204" pitchFamily="34" charset="-122"/>
                </a:rPr>
                <a:t>优点</a:t>
              </a:r>
              <a:endParaRPr lang="zh-CN" altLang="en-US" sz="2700" b="1" dirty="0">
                <a:solidFill>
                  <a:srgbClr val="00206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968524" y="1278591"/>
              <a:ext cx="9411795" cy="2215351"/>
            </a:xfrm>
            <a:prstGeom prst="rect">
              <a:avLst/>
            </a:prstGeom>
            <a:noFill/>
          </p:spPr>
          <p:txBody>
            <a:bodyPr wrap="square" rtlCol="0">
              <a:spAutoFit/>
            </a:bodyPr>
            <a:lstStyle/>
            <a:p>
              <a:pPr marL="428625" indent="-428625" defTabSz="1371600">
                <a:lnSpc>
                  <a:spcPts val="3750"/>
                </a:lnSpc>
                <a:spcAft>
                  <a:spcPts val="900"/>
                </a:spcAft>
                <a:buFont typeface="Arial" panose="020B0604020202020204" pitchFamily="34" charset="0"/>
                <a:buChar char="•"/>
                <a:defRPr/>
              </a:pPr>
              <a:r>
                <a:rPr lang="zh-CN" altLang="en-US" sz="2700" dirty="0">
                  <a:solidFill>
                    <a:srgbClr val="000000"/>
                  </a:solidFill>
                  <a:latin typeface="微软雅黑" panose="020B0503020204020204" pitchFamily="34" charset="-122"/>
                  <a:ea typeface="微软雅黑" panose="020B0503020204020204" pitchFamily="34" charset="-122"/>
                </a:rPr>
                <a:t>在</a:t>
              </a:r>
              <a:r>
                <a:rPr lang="zh-CN" altLang="en-US" sz="2700" b="1" dirty="0">
                  <a:solidFill>
                    <a:srgbClr val="000000"/>
                  </a:solidFill>
                  <a:latin typeface="微软雅黑" panose="020B0503020204020204" pitchFamily="34" charset="-122"/>
                  <a:ea typeface="微软雅黑" panose="020B0503020204020204" pitchFamily="34" charset="-122"/>
                </a:rPr>
                <a:t>参数量相同</a:t>
              </a:r>
              <a:r>
                <a:rPr lang="zh-CN" altLang="en-US" sz="2700" dirty="0">
                  <a:solidFill>
                    <a:srgbClr val="000000"/>
                  </a:solidFill>
                  <a:latin typeface="微软雅黑" panose="020B0503020204020204" pitchFamily="34" charset="-122"/>
                  <a:ea typeface="微软雅黑" panose="020B0503020204020204" pitchFamily="34" charset="-122"/>
                </a:rPr>
                <a:t>的情况下模型</a:t>
              </a:r>
              <a:r>
                <a:rPr lang="zh-CN" altLang="en-US" sz="2700" b="1" dirty="0">
                  <a:solidFill>
                    <a:srgbClr val="000000"/>
                  </a:solidFill>
                  <a:latin typeface="微软雅黑" panose="020B0503020204020204" pitchFamily="34" charset="-122"/>
                  <a:ea typeface="微软雅黑" panose="020B0503020204020204" pitchFamily="34" charset="-122"/>
                </a:rPr>
                <a:t>训练速度更快</a:t>
              </a:r>
              <a:r>
                <a:rPr lang="zh-CN" altLang="en-US" sz="2700" dirty="0">
                  <a:solidFill>
                    <a:srgbClr val="000000"/>
                  </a:solidFill>
                  <a:latin typeface="微软雅黑" panose="020B0503020204020204" pitchFamily="34" charset="-122"/>
                  <a:ea typeface="微软雅黑" panose="020B0503020204020204" pitchFamily="34" charset="-122"/>
                </a:rPr>
                <a:t>，训练出来的模型</a:t>
              </a:r>
              <a:r>
                <a:rPr lang="zh-CN" altLang="en-US" sz="2700" b="1" dirty="0">
                  <a:solidFill>
                    <a:srgbClr val="000000"/>
                  </a:solidFill>
                  <a:latin typeface="微软雅黑" panose="020B0503020204020204" pitchFamily="34" charset="-122"/>
                  <a:ea typeface="微软雅黑" panose="020B0503020204020204" pitchFamily="34" charset="-122"/>
                </a:rPr>
                <a:t>效果更好</a:t>
              </a:r>
              <a:r>
                <a:rPr lang="zh-CN" altLang="en-US" sz="2700" dirty="0">
                  <a:solidFill>
                    <a:srgbClr val="000000"/>
                  </a:solidFill>
                  <a:latin typeface="微软雅黑" panose="020B0503020204020204" pitchFamily="34" charset="-122"/>
                  <a:ea typeface="微软雅黑" panose="020B0503020204020204" pitchFamily="34" charset="-122"/>
                </a:rPr>
                <a:t>。</a:t>
              </a:r>
              <a:endParaRPr lang="en-US" altLang="zh-CN" sz="2700"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zh-CN" altLang="en-US" sz="2700" dirty="0">
                  <a:solidFill>
                    <a:srgbClr val="000000"/>
                  </a:solidFill>
                  <a:latin typeface="微软雅黑" panose="020B0503020204020204" pitchFamily="34" charset="-122"/>
                  <a:ea typeface="微软雅黑" panose="020B0503020204020204" pitchFamily="34" charset="-122"/>
                </a:rPr>
                <a:t>在</a:t>
              </a:r>
              <a:r>
                <a:rPr lang="zh-CN" altLang="en-US" sz="2700" b="1" dirty="0">
                  <a:solidFill>
                    <a:srgbClr val="000000"/>
                  </a:solidFill>
                  <a:latin typeface="微软雅黑" panose="020B0503020204020204" pitchFamily="34" charset="-122"/>
                  <a:ea typeface="微软雅黑" panose="020B0503020204020204" pitchFamily="34" charset="-122"/>
                </a:rPr>
                <a:t>参数量相同</a:t>
              </a:r>
              <a:r>
                <a:rPr lang="zh-CN" altLang="en-US" sz="2700" dirty="0">
                  <a:solidFill>
                    <a:srgbClr val="000000"/>
                  </a:solidFill>
                  <a:latin typeface="微软雅黑" panose="020B0503020204020204" pitchFamily="34" charset="-122"/>
                  <a:ea typeface="微软雅黑" panose="020B0503020204020204" pitchFamily="34" charset="-122"/>
                </a:rPr>
                <a:t>的情况下，</a:t>
              </a:r>
              <a:r>
                <a:rPr lang="zh-CN" altLang="en-US" sz="2700" b="1" dirty="0">
                  <a:solidFill>
                    <a:srgbClr val="000000"/>
                  </a:solidFill>
                  <a:latin typeface="微软雅黑" panose="020B0503020204020204" pitchFamily="34" charset="-122"/>
                  <a:ea typeface="微软雅黑" panose="020B0503020204020204" pitchFamily="34" charset="-122"/>
                </a:rPr>
                <a:t>推理成本更低</a:t>
              </a:r>
              <a:endParaRPr lang="zh-CN" altLang="en-US" sz="2700" b="1"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zh-CN" altLang="en-US" sz="2700" b="1" dirty="0">
                  <a:solidFill>
                    <a:srgbClr val="000000"/>
                  </a:solidFill>
                  <a:latin typeface="微软雅黑" panose="020B0503020204020204" pitchFamily="34" charset="-122"/>
                  <a:ea typeface="微软雅黑" panose="020B0503020204020204" pitchFamily="34" charset="-122"/>
                </a:rPr>
                <a:t>扩展性好</a:t>
              </a:r>
              <a:r>
                <a:rPr lang="zh-CN" altLang="en-US" sz="2700" dirty="0">
                  <a:solidFill>
                    <a:srgbClr val="000000"/>
                  </a:solidFill>
                  <a:latin typeface="微软雅黑" panose="020B0503020204020204" pitchFamily="34" charset="-122"/>
                  <a:ea typeface="微软雅黑" panose="020B0503020204020204" pitchFamily="34" charset="-122"/>
                </a:rPr>
                <a:t>，允许模型在保持计算成本不变的情况下增加参数数量，这使得它能够扩展到非常大的模型规模，如万亿参数模型</a:t>
              </a:r>
              <a:endParaRPr lang="zh-CN" altLang="en-US" sz="2700" dirty="0">
                <a:solidFill>
                  <a:srgbClr val="000000"/>
                </a:solidFill>
                <a:latin typeface="微软雅黑" panose="020B0503020204020204" pitchFamily="34" charset="-122"/>
                <a:ea typeface="微软雅黑" panose="020B0503020204020204" pitchFamily="34" charset="-122"/>
              </a:endParaRPr>
            </a:p>
            <a:p>
              <a:pPr marL="428625" indent="-428625" defTabSz="1371600">
                <a:lnSpc>
                  <a:spcPts val="3750"/>
                </a:lnSpc>
                <a:spcAft>
                  <a:spcPts val="900"/>
                </a:spcAft>
                <a:buFont typeface="Arial" panose="020B0604020202020204" pitchFamily="34" charset="0"/>
                <a:buChar char="•"/>
                <a:defRPr/>
              </a:pPr>
              <a:r>
                <a:rPr lang="en-US" altLang="zh-CN" sz="2700" b="1" dirty="0">
                  <a:solidFill>
                    <a:srgbClr val="000000"/>
                  </a:solidFill>
                  <a:latin typeface="微软雅黑" panose="020B0503020204020204" pitchFamily="34" charset="-122"/>
                  <a:ea typeface="微软雅黑" panose="020B0503020204020204" pitchFamily="34" charset="-122"/>
                </a:rPr>
                <a:t>多任务学习能力</a:t>
              </a:r>
              <a:r>
                <a:rPr lang="en-US" altLang="zh-CN" sz="2700" dirty="0">
                  <a:solidFill>
                    <a:srgbClr val="000000"/>
                  </a:solidFill>
                  <a:latin typeface="微软雅黑" panose="020B0503020204020204" pitchFamily="34" charset="-122"/>
                  <a:ea typeface="微软雅黑" panose="020B0503020204020204" pitchFamily="34" charset="-122"/>
                </a:rPr>
                <a:t>：MoE在多任务学习中具备很好的</a:t>
              </a:r>
              <a:r>
                <a:rPr lang="zh-CN" altLang="en-US" sz="2700" dirty="0">
                  <a:solidFill>
                    <a:srgbClr val="000000"/>
                  </a:solidFill>
                  <a:latin typeface="微软雅黑" panose="020B0503020204020204" pitchFamily="34" charset="-122"/>
                  <a:ea typeface="微软雅黑" panose="020B0503020204020204" pitchFamily="34" charset="-122"/>
                </a:rPr>
                <a:t>性能</a:t>
              </a:r>
              <a:r>
                <a:rPr lang="en-US" altLang="zh-CN" sz="2700" dirty="0">
                  <a:solidFill>
                    <a:srgbClr val="000000"/>
                  </a:solidFill>
                  <a:latin typeface="微软雅黑" panose="020B0503020204020204" pitchFamily="34" charset="-122"/>
                  <a:ea typeface="微软雅黑" panose="020B0503020204020204" pitchFamily="34" charset="-122"/>
                </a:rPr>
                <a:t>（比如Switch Transformer在所有101种语言上都显示出了性能提升，证明了其在多任务学习中的有效性）。</a:t>
              </a:r>
              <a:endParaRPr lang="en-US" altLang="zh-CN" sz="2700" dirty="0">
                <a:solidFill>
                  <a:srgbClr val="000000"/>
                </a:solidFill>
                <a:latin typeface="微软雅黑" panose="020B0503020204020204" pitchFamily="34" charset="-122"/>
                <a:ea typeface="微软雅黑" panose="020B0503020204020204" pitchFamily="34" charset="-122"/>
              </a:endParaRPr>
            </a:p>
          </p:txBody>
        </p:sp>
      </p:grpSp>
      <p:pic>
        <p:nvPicPr>
          <p:cNvPr id="15" name="图片 14" descr="笑脸"/>
          <p:cNvPicPr>
            <a:picLocks noChangeAspect="1"/>
          </p:cNvPicPr>
          <p:nvPr/>
        </p:nvPicPr>
        <p:blipFill>
          <a:blip r:embed="rId7"/>
          <a:stretch>
            <a:fillRect/>
          </a:stretch>
        </p:blipFill>
        <p:spPr>
          <a:xfrm>
            <a:off x="1529715" y="2895600"/>
            <a:ext cx="1080000" cy="1080000"/>
          </a:xfrm>
          <a:prstGeom prst="rect">
            <a:avLst/>
          </a:prstGeom>
        </p:spPr>
      </p:pic>
      <p:pic>
        <p:nvPicPr>
          <p:cNvPr id="16" name="图片 15" descr="苦脸"/>
          <p:cNvPicPr>
            <a:picLocks noChangeAspect="1"/>
          </p:cNvPicPr>
          <p:nvPr/>
        </p:nvPicPr>
        <p:blipFill>
          <a:blip r:embed="rId8"/>
          <a:stretch>
            <a:fillRect/>
          </a:stretch>
        </p:blipFill>
        <p:spPr>
          <a:xfrm>
            <a:off x="1409700" y="6660833"/>
            <a:ext cx="1242000" cy="1242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722489" cy="812800"/>
          </a:xfrm>
        </p:grpSpPr>
        <p:sp>
          <p:nvSpPr>
            <p:cNvPr id="3" name="Freeform 3"/>
            <p:cNvSpPr/>
            <p:nvPr/>
          </p:nvSpPr>
          <p:spPr>
            <a:xfrm>
              <a:off x="0" y="0"/>
              <a:ext cx="722489" cy="812800"/>
            </a:xfrm>
            <a:custGeom>
              <a:avLst/>
              <a:gdLst/>
              <a:ahLst/>
              <a:cxnLst/>
              <a:rect l="l" t="t" r="r" b="b"/>
              <a:pathLst>
                <a:path w="722489" h="812800">
                  <a:moveTo>
                    <a:pt x="0" y="0"/>
                  </a:moveTo>
                  <a:lnTo>
                    <a:pt x="722489" y="0"/>
                  </a:lnTo>
                  <a:lnTo>
                    <a:pt x="722489" y="812800"/>
                  </a:lnTo>
                  <a:lnTo>
                    <a:pt x="0" y="812800"/>
                  </a:lnTo>
                  <a:close/>
                </a:path>
              </a:pathLst>
            </a:custGeom>
            <a:blipFill>
              <a:blip r:embed="rId1"/>
              <a:stretch>
                <a:fillRect l="-34374" r="-34374"/>
              </a:stretch>
            </a:blipFill>
          </p:spPr>
        </p:sp>
      </p:grpSp>
      <p:pic>
        <p:nvPicPr>
          <p:cNvPr id="40" name="图片 39" descr="未标题-2"/>
          <p:cNvPicPr>
            <a:picLocks noChangeAspect="1"/>
          </p:cNvPicPr>
          <p:nvPr/>
        </p:nvPicPr>
        <p:blipFill>
          <a:blip r:embed="rId2"/>
          <a:stretch>
            <a:fillRect/>
          </a:stretch>
        </p:blipFill>
        <p:spPr>
          <a:xfrm>
            <a:off x="-401320" y="-214630"/>
            <a:ext cx="17740630" cy="10720070"/>
          </a:xfrm>
          <a:prstGeom prst="rect">
            <a:avLst/>
          </a:prstGeom>
        </p:spPr>
      </p:pic>
      <p:sp>
        <p:nvSpPr>
          <p:cNvPr id="12" name="TextBox 12"/>
          <p:cNvSpPr txBox="1"/>
          <p:nvPr/>
        </p:nvSpPr>
        <p:spPr>
          <a:xfrm>
            <a:off x="-9677400" y="-13028930"/>
            <a:ext cx="13801725" cy="10203815"/>
          </a:xfrm>
          <a:prstGeom prst="rect">
            <a:avLst/>
          </a:prstGeom>
        </p:spPr>
        <p:txBody>
          <a:bodyPr lIns="50800" tIns="50800" rIns="50800" bIns="50800" rtlCol="0" anchor="ctr"/>
          <a:lstStyle/>
          <a:p>
            <a:pPr algn="ctr">
              <a:lnSpc>
                <a:spcPts val="2660"/>
              </a:lnSpc>
              <a:spcBef>
                <a:spcPct val="0"/>
              </a:spcBef>
            </a:pPr>
          </a:p>
        </p:txBody>
      </p:sp>
      <p:sp>
        <p:nvSpPr>
          <p:cNvPr id="16" name="AutoShape 16"/>
          <p:cNvSpPr/>
          <p:nvPr/>
        </p:nvSpPr>
        <p:spPr>
          <a:xfrm flipV="1">
            <a:off x="990640" y="7271925"/>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17" name="AutoShape 17"/>
          <p:cNvSpPr/>
          <p:nvPr/>
        </p:nvSpPr>
        <p:spPr>
          <a:xfrm flipV="1">
            <a:off x="1028718" y="7881742"/>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26" name="TextBox 26"/>
          <p:cNvSpPr txBox="1"/>
          <p:nvPr/>
        </p:nvSpPr>
        <p:spPr>
          <a:xfrm>
            <a:off x="986790" y="7089593"/>
            <a:ext cx="4057650" cy="1040130"/>
          </a:xfrm>
          <a:prstGeom prst="rect">
            <a:avLst/>
          </a:prstGeom>
        </p:spPr>
        <p:txBody>
          <a:bodyPr lIns="50800" tIns="50800" rIns="50800" bIns="50800" rtlCol="0" anchor="ctr"/>
          <a:lstStyle/>
          <a:p>
            <a:pPr algn="l">
              <a:lnSpc>
                <a:spcPts val="3500"/>
              </a:lnSpc>
            </a:pPr>
            <a:r>
              <a:rPr 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Speaker  </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黄昭辉</a:t>
            </a:r>
            <a:endParaRPr lang="en-US" sz="2500" dirty="0">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4" name="TextBox 15"/>
          <p:cNvSpPr txBox="1"/>
          <p:nvPr>
            <p:custDataLst>
              <p:tags r:id="rId3"/>
            </p:custDataLst>
          </p:nvPr>
        </p:nvSpPr>
        <p:spPr>
          <a:xfrm>
            <a:off x="990769" y="3569395"/>
            <a:ext cx="7928345" cy="1561465"/>
          </a:xfrm>
          <a:prstGeom prst="rect">
            <a:avLst/>
          </a:prstGeom>
        </p:spPr>
        <p:txBody>
          <a:bodyPr lIns="0" tIns="0" rIns="0" bIns="0" rtlCol="0" anchor="t">
            <a:spAutoFit/>
          </a:bodyPr>
          <a:lstStyle/>
          <a:p>
            <a:pPr algn="l">
              <a:lnSpc>
                <a:spcPts val="12180"/>
              </a:lnSpc>
            </a:pPr>
            <a:r>
              <a:rPr lang="zh-CN" altLang="en-US" sz="10500" b="1" spc="692" dirty="0">
                <a:solidFill>
                  <a:schemeClr val="bg1"/>
                </a:solidFill>
                <a:latin typeface="黑体" panose="02010609060101010101" charset="-122"/>
                <a:ea typeface="黑体" panose="02010609060101010101" charset="-122"/>
                <a:cs typeface="思源黑体 1 Bold"/>
                <a:sym typeface="思源黑体 1 Bold"/>
              </a:rPr>
              <a:t>前沿</a:t>
            </a:r>
            <a:r>
              <a:rPr lang="zh-CN" altLang="en-US" sz="10500" b="1" spc="692" dirty="0">
                <a:solidFill>
                  <a:schemeClr val="bg1"/>
                </a:solidFill>
                <a:latin typeface="黑体" panose="02010609060101010101" charset="-122"/>
                <a:ea typeface="黑体" panose="02010609060101010101" charset="-122"/>
                <a:cs typeface="思源黑体 1 Bold"/>
                <a:sym typeface="思源黑体 1 Bold"/>
              </a:rPr>
              <a:t>研究</a:t>
            </a:r>
            <a:endParaRPr lang="zh-CN" altLang="en-US" sz="10500" b="1" spc="692" dirty="0">
              <a:solidFill>
                <a:schemeClr val="bg1"/>
              </a:solidFill>
              <a:latin typeface="黑体" panose="02010609060101010101" charset="-122"/>
              <a:ea typeface="黑体" panose="02010609060101010101" charset="-122"/>
              <a:cs typeface="思源黑体 1 Bold"/>
              <a:sym typeface="思源黑体 1 Bold"/>
            </a:endParaRPr>
          </a:p>
        </p:txBody>
      </p:sp>
      <p:pic>
        <p:nvPicPr>
          <p:cNvPr id="6" name="图片 5" descr="深圳大学白色logo"/>
          <p:cNvPicPr>
            <a:picLocks noChangeAspect="1"/>
          </p:cNvPicPr>
          <p:nvPr/>
        </p:nvPicPr>
        <p:blipFill>
          <a:blip r:embed="rId4"/>
          <a:stretch>
            <a:fillRect/>
          </a:stretch>
        </p:blipFill>
        <p:spPr>
          <a:xfrm>
            <a:off x="304800" y="342900"/>
            <a:ext cx="2960370" cy="10629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5704840" y="-179070"/>
            <a:ext cx="6878320" cy="1627505"/>
          </a:xfrm>
          <a:prstGeom prst="rect">
            <a:avLst/>
          </a:prstGeom>
        </p:spPr>
        <p:txBody>
          <a:bodyPr wrap="square" lIns="0" tIns="0" rIns="0" bIns="0" rtlCol="0" anchor="t">
            <a:spAutoFit/>
          </a:bodyPr>
          <a:lstStyle/>
          <a:p>
            <a:pPr algn="ctr">
              <a:lnSpc>
                <a:spcPts val="12695"/>
              </a:lnSpc>
              <a:spcBef>
                <a:spcPct val="0"/>
              </a:spcBef>
            </a:pP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统计相关性误导感知</a:t>
            </a:r>
            <a:endPar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4" name="TextBox 10"/>
          <p:cNvSpPr txBox="1"/>
          <p:nvPr>
            <p:custDataLst>
              <p:tags r:id="rId5"/>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6"/>
          <a:stretch>
            <a:fillRect/>
          </a:stretch>
        </p:blipFill>
        <p:spPr>
          <a:xfrm>
            <a:off x="2362200" y="3727978"/>
            <a:ext cx="12747462" cy="5425020"/>
          </a:xfrm>
          <a:prstGeom prst="rect">
            <a:avLst/>
          </a:prstGeom>
        </p:spPr>
      </p:pic>
      <p:sp>
        <p:nvSpPr>
          <p:cNvPr id="6" name="Freeform 42"/>
          <p:cNvSpPr/>
          <p:nvPr>
            <p:custDataLst>
              <p:tags r:id="rId7"/>
            </p:custDataLst>
          </p:nvPr>
        </p:nvSpPr>
        <p:spPr>
          <a:xfrm>
            <a:off x="1001434" y="1667168"/>
            <a:ext cx="3220720" cy="582709"/>
          </a:xfrm>
          <a:custGeom>
            <a:avLst/>
            <a:gdLst/>
            <a:ahLst/>
            <a:cxnLst/>
            <a:rect l="l" t="t" r="r" b="b"/>
            <a:pathLst>
              <a:path w="2420888" h="406400">
                <a:moveTo>
                  <a:pt x="2217688" y="0"/>
                </a:moveTo>
                <a:cubicBezTo>
                  <a:pt x="2329912" y="0"/>
                  <a:pt x="2420888" y="90976"/>
                  <a:pt x="2420888" y="203200"/>
                </a:cubicBezTo>
                <a:cubicBezTo>
                  <a:pt x="2420888" y="315424"/>
                  <a:pt x="2329912" y="406400"/>
                  <a:pt x="2217688" y="406400"/>
                </a:cubicBezTo>
                <a:lnTo>
                  <a:pt x="203200" y="406400"/>
                </a:lnTo>
                <a:cubicBezTo>
                  <a:pt x="90976" y="406400"/>
                  <a:pt x="0" y="315424"/>
                  <a:pt x="0" y="203200"/>
                </a:cubicBezTo>
                <a:cubicBezTo>
                  <a:pt x="0" y="90976"/>
                  <a:pt x="90976" y="0"/>
                  <a:pt x="203200" y="0"/>
                </a:cubicBezTo>
                <a:close/>
              </a:path>
            </a:pathLst>
          </a:custGeom>
          <a:solidFill>
            <a:srgbClr val="940041"/>
          </a:solidFill>
        </p:spPr>
        <p:txBody>
          <a:bodyPr/>
          <a:lstStyle/>
          <a:p>
            <a:pPr marL="360045" algn="ctr"/>
            <a:r>
              <a:rPr lang="zh-CN" altLang="en-US" sz="2400" dirty="0">
                <a:solidFill>
                  <a:schemeClr val="bg1"/>
                </a:solidFill>
                <a:latin typeface="Times New Roman" panose="02020603050405020304" pitchFamily="18" charset="0"/>
                <a:cs typeface="Times New Roman" panose="02020603050405020304" pitchFamily="18" charset="0"/>
              </a:rPr>
              <a:t>辛普森悖论</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nvGrpSpPr>
          <p:cNvPr id="4" name="组合 3"/>
          <p:cNvGrpSpPr/>
          <p:nvPr/>
        </p:nvGrpSpPr>
        <p:grpSpPr>
          <a:xfrm>
            <a:off x="7543800" y="1822477"/>
            <a:ext cx="8666231" cy="4965800"/>
            <a:chOff x="7543800" y="1822477"/>
            <a:chExt cx="8666231" cy="4965800"/>
          </a:xfrm>
        </p:grpSpPr>
        <p:sp>
          <p:nvSpPr>
            <p:cNvPr id="13" name="矩形 12"/>
            <p:cNvSpPr/>
            <p:nvPr/>
          </p:nvSpPr>
          <p:spPr>
            <a:xfrm>
              <a:off x="7543800" y="4569325"/>
              <a:ext cx="1272634" cy="2218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7" name="直接箭头连接符 16"/>
            <p:cNvCxnSpPr>
              <a:stCxn id="13" idx="0"/>
              <a:endCxn id="20" idx="2"/>
            </p:cNvCxnSpPr>
            <p:nvPr/>
          </p:nvCxnSpPr>
          <p:spPr>
            <a:xfrm flipV="1">
              <a:off x="8180117" y="2771418"/>
              <a:ext cx="3335392" cy="17979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云形 19"/>
            <p:cNvSpPr/>
            <p:nvPr/>
          </p:nvSpPr>
          <p:spPr>
            <a:xfrm>
              <a:off x="11500902" y="1822477"/>
              <a:ext cx="4709129" cy="189788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从整体数据上观察，</a:t>
              </a:r>
              <a:r>
                <a:rPr lang="en-US" altLang="zh-CN" sz="2000" b="1" dirty="0">
                  <a:solidFill>
                    <a:schemeClr val="tx1"/>
                  </a:solidFill>
                  <a:latin typeface="Times New Roman" panose="02020603050405020304" pitchFamily="18" charset="0"/>
                  <a:cs typeface="Times New Roman" panose="02020603050405020304" pitchFamily="18" charset="0"/>
                </a:rPr>
                <a:t>Treatment A</a:t>
              </a:r>
              <a:r>
                <a:rPr lang="zh-CN" altLang="en-US" sz="2000" dirty="0">
                  <a:latin typeface="Times New Roman" panose="02020603050405020304" pitchFamily="18" charset="0"/>
                  <a:cs typeface="Times New Roman" panose="02020603050405020304" pitchFamily="18" charset="0"/>
                </a:rPr>
                <a:t>效果更好</a:t>
              </a:r>
              <a:endParaRPr lang="zh-CN" altLang="en-US" sz="2000" dirty="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257229" y="2411093"/>
            <a:ext cx="7017781" cy="4377184"/>
            <a:chOff x="257229" y="2411093"/>
            <a:chExt cx="7017781" cy="4377184"/>
          </a:xfrm>
        </p:grpSpPr>
        <p:sp>
          <p:nvSpPr>
            <p:cNvPr id="14" name="矩形 13"/>
            <p:cNvSpPr/>
            <p:nvPr/>
          </p:nvSpPr>
          <p:spPr>
            <a:xfrm>
              <a:off x="6002375" y="4569325"/>
              <a:ext cx="1272635" cy="2218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14"/>
            <p:cNvSpPr/>
            <p:nvPr/>
          </p:nvSpPr>
          <p:spPr>
            <a:xfrm>
              <a:off x="4557350" y="4569325"/>
              <a:ext cx="1272635" cy="2218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0" name="直接箭头连接符 29"/>
            <p:cNvCxnSpPr>
              <a:stCxn id="15" idx="1"/>
              <a:endCxn id="38" idx="1"/>
            </p:cNvCxnSpPr>
            <p:nvPr/>
          </p:nvCxnSpPr>
          <p:spPr>
            <a:xfrm flipH="1" flipV="1">
              <a:off x="2611794" y="4177475"/>
              <a:ext cx="1945556" cy="15013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38" idx="1"/>
            </p:cNvCxnSpPr>
            <p:nvPr/>
          </p:nvCxnSpPr>
          <p:spPr>
            <a:xfrm flipH="1" flipV="1">
              <a:off x="2611794" y="4177475"/>
              <a:ext cx="4026899" cy="391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云形 37"/>
            <p:cNvSpPr/>
            <p:nvPr/>
          </p:nvSpPr>
          <p:spPr>
            <a:xfrm>
              <a:off x="257229" y="2411093"/>
              <a:ext cx="4709130" cy="176826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从每个分组数据上观察</a:t>
              </a:r>
              <a:r>
                <a:rPr lang="en-US" altLang="zh-CN" sz="2000" b="1" dirty="0">
                  <a:solidFill>
                    <a:schemeClr val="tx1"/>
                  </a:solidFill>
                  <a:latin typeface="Times New Roman" panose="02020603050405020304" pitchFamily="18" charset="0"/>
                  <a:cs typeface="Times New Roman" panose="02020603050405020304" pitchFamily="18" charset="0"/>
                </a:rPr>
                <a:t>Treatment B </a:t>
              </a:r>
              <a:r>
                <a:rPr lang="zh-CN" altLang="en-US" sz="2000" dirty="0">
                  <a:latin typeface="Times New Roman" panose="02020603050405020304" pitchFamily="18" charset="0"/>
                  <a:cs typeface="Times New Roman" panose="02020603050405020304" pitchFamily="18" charset="0"/>
                </a:rPr>
                <a:t>效果更好</a:t>
              </a:r>
              <a:endParaRPr lang="zh-CN" altLang="en-US" sz="2000" dirty="0">
                <a:latin typeface="Times New Roman" panose="02020603050405020304" pitchFamily="18" charset="0"/>
                <a:cs typeface="Times New Roman" panose="02020603050405020304" pitchFamily="18" charset="0"/>
              </a:endParaRPr>
            </a:p>
          </p:txBody>
        </p:sp>
      </p:grpSp>
      <p:sp>
        <p:nvSpPr>
          <p:cNvPr id="5" name="Freeform 9"/>
          <p:cNvSpPr/>
          <p:nvPr>
            <p:custDataLst>
              <p:tags r:id="rId8"/>
            </p:custDataLst>
          </p:nvPr>
        </p:nvSpPr>
        <p:spPr>
          <a:xfrm>
            <a:off x="0" y="9287416"/>
            <a:ext cx="18288000" cy="99958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p>
            <a:pPr>
              <a:spcBef>
                <a:spcPts val="500"/>
              </a:spcBef>
              <a:spcAft>
                <a:spcPts val="500"/>
              </a:spcAft>
            </a:pPr>
            <a:r>
              <a:rPr lang="en-US" altLang="zh-CN" sz="2000" b="0" i="0" dirty="0">
                <a:solidFill>
                  <a:schemeClr val="bg1"/>
                </a:solidFill>
                <a:effectLst/>
                <a:latin typeface="Times New Roman" panose="02020603050405020304" pitchFamily="18" charset="0"/>
                <a:cs typeface="Times New Roman" panose="02020603050405020304" pitchFamily="18" charset="0"/>
              </a:rPr>
              <a:t>[8] </a:t>
            </a:r>
            <a:r>
              <a:rPr lang="en-US" altLang="zh-CN" sz="2000" b="0" i="0" dirty="0" err="1">
                <a:solidFill>
                  <a:schemeClr val="bg1"/>
                </a:solidFill>
                <a:effectLst/>
                <a:latin typeface="Times New Roman" panose="02020603050405020304" pitchFamily="18" charset="0"/>
                <a:cs typeface="Times New Roman" panose="02020603050405020304" pitchFamily="18" charset="0"/>
              </a:rPr>
              <a:t>Zhouhao</a:t>
            </a:r>
            <a:r>
              <a:rPr lang="en-US" altLang="zh-CN" sz="2000" b="0" i="0" dirty="0">
                <a:solidFill>
                  <a:schemeClr val="bg1"/>
                </a:solidFill>
                <a:effectLst/>
                <a:latin typeface="Times New Roman" panose="02020603050405020304" pitchFamily="18" charset="0"/>
                <a:cs typeface="Times New Roman" panose="02020603050405020304" pitchFamily="18" charset="0"/>
              </a:rPr>
              <a:t> Sun, Li Du, Xiao Ding, </a:t>
            </a:r>
            <a:r>
              <a:rPr lang="en-US" altLang="zh-CN" sz="2000" b="0" i="0" dirty="0" err="1">
                <a:solidFill>
                  <a:schemeClr val="bg1"/>
                </a:solidFill>
                <a:effectLst/>
                <a:latin typeface="Times New Roman" panose="02020603050405020304" pitchFamily="18" charset="0"/>
                <a:cs typeface="Times New Roman" panose="02020603050405020304" pitchFamily="18" charset="0"/>
              </a:rPr>
              <a:t>Yixuan</a:t>
            </a:r>
            <a:r>
              <a:rPr lang="en-US" altLang="zh-CN" sz="2000" b="0" i="0" dirty="0">
                <a:solidFill>
                  <a:schemeClr val="bg1"/>
                </a:solidFill>
                <a:effectLst/>
                <a:latin typeface="Times New Roman" panose="02020603050405020304" pitchFamily="18" charset="0"/>
                <a:cs typeface="Times New Roman" panose="02020603050405020304" pitchFamily="18" charset="0"/>
              </a:rPr>
              <a:t> Ma, Yang Zhao, </a:t>
            </a:r>
            <a:r>
              <a:rPr lang="en-US" altLang="zh-CN" sz="2000" b="0" i="0" dirty="0" err="1">
                <a:solidFill>
                  <a:schemeClr val="bg1"/>
                </a:solidFill>
                <a:effectLst/>
                <a:latin typeface="Times New Roman" panose="02020603050405020304" pitchFamily="18" charset="0"/>
                <a:cs typeface="Times New Roman" panose="02020603050405020304" pitchFamily="18" charset="0"/>
              </a:rPr>
              <a:t>Kaitao</a:t>
            </a:r>
            <a:r>
              <a:rPr lang="en-US" altLang="zh-CN" sz="2000" b="0" i="0" dirty="0">
                <a:solidFill>
                  <a:schemeClr val="bg1"/>
                </a:solidFill>
                <a:effectLst/>
                <a:latin typeface="Times New Roman" panose="02020603050405020304" pitchFamily="18" charset="0"/>
                <a:cs typeface="Times New Roman" panose="02020603050405020304" pitchFamily="18" charset="0"/>
              </a:rPr>
              <a:t> Qiu, Ting Liu, and Bing Qin. 2024. Causal-Guided Active Learning for Debiasing Large Language Models. In Proceedings of the 62nd Annual Meeting of the Association for Computational Linguistics (Volume 1: Long Papers), pages 14455–14469, Bangkok, Thailand. Association for Computational Linguistics.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530957" y="-179070"/>
            <a:ext cx="9248310" cy="1627505"/>
          </a:xfrm>
          <a:prstGeom prst="rect">
            <a:avLst/>
          </a:prstGeom>
        </p:spPr>
        <p:txBody>
          <a:bodyPr wrap="square" lIns="0" tIns="0" rIns="0" bIns="0" rtlCol="0" anchor="t">
            <a:spAutoFit/>
          </a:bodyPr>
          <a:lstStyle/>
          <a:p>
            <a:pPr algn="ctr">
              <a:lnSpc>
                <a:spcPts val="12695"/>
              </a:lnSpc>
              <a:spcBef>
                <a:spcPct val="0"/>
              </a:spcBef>
            </a:pP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因果推断与大模型双向赋能</a:t>
            </a:r>
            <a:endPar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287416"/>
            <a:ext cx="18288000" cy="99958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pPr>
              <a:spcBef>
                <a:spcPts val="500"/>
              </a:spcBef>
              <a:spcAft>
                <a:spcPts val="500"/>
              </a:spcAft>
            </a:pPr>
            <a:r>
              <a:rPr lang="en-US" altLang="zh-CN" sz="2000" b="0" i="0" dirty="0">
                <a:solidFill>
                  <a:schemeClr val="bg1"/>
                </a:solidFill>
                <a:effectLst/>
                <a:latin typeface="Times New Roman" panose="02020603050405020304" pitchFamily="18" charset="0"/>
                <a:cs typeface="Times New Roman" panose="02020603050405020304" pitchFamily="18" charset="0"/>
              </a:rPr>
              <a:t>[8] </a:t>
            </a:r>
            <a:r>
              <a:rPr lang="en-US" altLang="zh-CN" sz="2000" b="0" i="0" dirty="0" err="1">
                <a:solidFill>
                  <a:schemeClr val="bg1"/>
                </a:solidFill>
                <a:effectLst/>
                <a:latin typeface="Times New Roman" panose="02020603050405020304" pitchFamily="18" charset="0"/>
                <a:cs typeface="Times New Roman" panose="02020603050405020304" pitchFamily="18" charset="0"/>
              </a:rPr>
              <a:t>Zhouhao</a:t>
            </a:r>
            <a:r>
              <a:rPr lang="en-US" altLang="zh-CN" sz="2000" b="0" i="0" dirty="0">
                <a:solidFill>
                  <a:schemeClr val="bg1"/>
                </a:solidFill>
                <a:effectLst/>
                <a:latin typeface="Times New Roman" panose="02020603050405020304" pitchFamily="18" charset="0"/>
                <a:cs typeface="Times New Roman" panose="02020603050405020304" pitchFamily="18" charset="0"/>
              </a:rPr>
              <a:t> Sun, Li Du, Xiao Ding, </a:t>
            </a:r>
            <a:r>
              <a:rPr lang="en-US" altLang="zh-CN" sz="2000" b="0" i="0" dirty="0" err="1">
                <a:solidFill>
                  <a:schemeClr val="bg1"/>
                </a:solidFill>
                <a:effectLst/>
                <a:latin typeface="Times New Roman" panose="02020603050405020304" pitchFamily="18" charset="0"/>
                <a:cs typeface="Times New Roman" panose="02020603050405020304" pitchFamily="18" charset="0"/>
              </a:rPr>
              <a:t>Yixuan</a:t>
            </a:r>
            <a:r>
              <a:rPr lang="en-US" altLang="zh-CN" sz="2000" b="0" i="0" dirty="0">
                <a:solidFill>
                  <a:schemeClr val="bg1"/>
                </a:solidFill>
                <a:effectLst/>
                <a:latin typeface="Times New Roman" panose="02020603050405020304" pitchFamily="18" charset="0"/>
                <a:cs typeface="Times New Roman" panose="02020603050405020304" pitchFamily="18" charset="0"/>
              </a:rPr>
              <a:t> Ma, Yang Zhao, </a:t>
            </a:r>
            <a:r>
              <a:rPr lang="en-US" altLang="zh-CN" sz="2000" b="0" i="0" dirty="0" err="1">
                <a:solidFill>
                  <a:schemeClr val="bg1"/>
                </a:solidFill>
                <a:effectLst/>
                <a:latin typeface="Times New Roman" panose="02020603050405020304" pitchFamily="18" charset="0"/>
                <a:cs typeface="Times New Roman" panose="02020603050405020304" pitchFamily="18" charset="0"/>
              </a:rPr>
              <a:t>Kaitao</a:t>
            </a:r>
            <a:r>
              <a:rPr lang="en-US" altLang="zh-CN" sz="2000" b="0" i="0" dirty="0">
                <a:solidFill>
                  <a:schemeClr val="bg1"/>
                </a:solidFill>
                <a:effectLst/>
                <a:latin typeface="Times New Roman" panose="02020603050405020304" pitchFamily="18" charset="0"/>
                <a:cs typeface="Times New Roman" panose="02020603050405020304" pitchFamily="18" charset="0"/>
              </a:rPr>
              <a:t> Qiu, Ting Liu, and Bing Qin. 2024. Causal-Guided Active Learning for Debiasing Large Language Models. In Proceedings of the 62nd Annual Meeting of the Association for Computational Linguistics (Volume 1: Long Papers), pages 14455–14469, Bangkok, Thailand. Association for Computational Linguistics.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7"/>
          <a:stretch>
            <a:fillRect/>
          </a:stretch>
        </p:blipFill>
        <p:spPr>
          <a:xfrm>
            <a:off x="3994611" y="2378395"/>
            <a:ext cx="12849225" cy="6745080"/>
          </a:xfrm>
          <a:prstGeom prst="rect">
            <a:avLst/>
          </a:prstGeom>
        </p:spPr>
      </p:pic>
      <p:grpSp>
        <p:nvGrpSpPr>
          <p:cNvPr id="2" name="组合 1"/>
          <p:cNvGrpSpPr/>
          <p:nvPr/>
        </p:nvGrpSpPr>
        <p:grpSpPr>
          <a:xfrm>
            <a:off x="0" y="3473903"/>
            <a:ext cx="5806440" cy="3423521"/>
            <a:chOff x="0" y="3473903"/>
            <a:chExt cx="5806440" cy="3423521"/>
          </a:xfrm>
        </p:grpSpPr>
        <p:sp>
          <p:nvSpPr>
            <p:cNvPr id="12" name="云形 11"/>
            <p:cNvSpPr/>
            <p:nvPr/>
          </p:nvSpPr>
          <p:spPr>
            <a:xfrm>
              <a:off x="0" y="3473903"/>
              <a:ext cx="4622397" cy="16522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对于</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的生成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，它同时会受到</a:t>
              </a:r>
              <a:r>
                <a:rPr lang="zh-CN" altLang="en-US" sz="2000" b="1" dirty="0">
                  <a:solidFill>
                    <a:schemeClr val="tx1"/>
                  </a:solidFill>
                  <a:latin typeface="Times New Roman" panose="02020603050405020304" pitchFamily="18" charset="0"/>
                  <a:cs typeface="Times New Roman" panose="02020603050405020304" pitchFamily="18" charset="0"/>
                </a:rPr>
                <a:t>统计相关性</a:t>
              </a:r>
              <a:r>
                <a:rPr lang="zh-CN" altLang="en-US" sz="2000" dirty="0">
                  <a:latin typeface="Times New Roman" panose="02020603050405020304" pitchFamily="18" charset="0"/>
                  <a:cs typeface="Times New Roman" panose="02020603050405020304" pitchFamily="18" charset="0"/>
                </a:rPr>
                <a:t>以及</a:t>
              </a:r>
              <a:r>
                <a:rPr lang="zh-CN" altLang="en-US" sz="2000" b="1" dirty="0">
                  <a:solidFill>
                    <a:schemeClr val="tx1"/>
                  </a:solidFill>
                  <a:latin typeface="Times New Roman" panose="02020603050405020304" pitchFamily="18" charset="0"/>
                  <a:cs typeface="Times New Roman" panose="02020603050405020304" pitchFamily="18" charset="0"/>
                </a:rPr>
                <a:t>因果关系</a:t>
              </a:r>
              <a:r>
                <a:rPr lang="zh-CN" altLang="en-US" sz="2000" dirty="0">
                  <a:latin typeface="Times New Roman" panose="02020603050405020304" pitchFamily="18" charset="0"/>
                  <a:cs typeface="Times New Roman" panose="02020603050405020304" pitchFamily="18" charset="0"/>
                </a:rPr>
                <a:t>的影响</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cxnSp>
          <p:nvCxnSpPr>
            <p:cNvPr id="14" name="直接箭头连接符 13"/>
            <p:cNvCxnSpPr>
              <a:endCxn id="12" idx="1"/>
            </p:cNvCxnSpPr>
            <p:nvPr/>
          </p:nvCxnSpPr>
          <p:spPr>
            <a:xfrm flipH="1" flipV="1">
              <a:off x="2311199" y="5124369"/>
              <a:ext cx="3495241" cy="17730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1938201" y="491314"/>
            <a:ext cx="6140263" cy="4016131"/>
            <a:chOff x="11938201" y="491314"/>
            <a:chExt cx="6140263" cy="4016131"/>
          </a:xfrm>
        </p:grpSpPr>
        <p:sp>
          <p:nvSpPr>
            <p:cNvPr id="26" name="云形 25"/>
            <p:cNvSpPr/>
            <p:nvPr/>
          </p:nvSpPr>
          <p:spPr>
            <a:xfrm>
              <a:off x="13456067" y="491314"/>
              <a:ext cx="4622397" cy="16522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选出</a:t>
              </a:r>
              <a:r>
                <a:rPr lang="zh-CN" altLang="en-US" sz="2000" b="1" dirty="0">
                  <a:solidFill>
                    <a:schemeClr val="tx1"/>
                  </a:solidFill>
                </a:rPr>
                <a:t>个体反事实对</a:t>
              </a:r>
              <a:r>
                <a:rPr lang="zh-CN" altLang="en-US" sz="2000" dirty="0"/>
                <a:t>识别因果不变性。</a:t>
              </a:r>
              <a:endParaRPr lang="zh-CN" altLang="en-US" sz="2000" dirty="0"/>
            </a:p>
          </p:txBody>
        </p:sp>
        <p:cxnSp>
          <p:nvCxnSpPr>
            <p:cNvPr id="27" name="直接箭头连接符 26"/>
            <p:cNvCxnSpPr>
              <a:endCxn id="26" idx="1"/>
            </p:cNvCxnSpPr>
            <p:nvPr/>
          </p:nvCxnSpPr>
          <p:spPr>
            <a:xfrm flipV="1">
              <a:off x="11938201" y="2141780"/>
              <a:ext cx="3829065" cy="2365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
          <p:cNvSpPr/>
          <p:nvPr>
            <p:custDataLst>
              <p:tags r:id="rId1"/>
            </p:custDataLst>
          </p:nvPr>
        </p:nvSpPr>
        <p:spPr>
          <a:xfrm>
            <a:off x="-37743" y="3638"/>
            <a:ext cx="18345150" cy="10322560"/>
          </a:xfrm>
          <a:custGeom>
            <a:avLst/>
            <a:gdLst>
              <a:gd name="connsiteX0" fmla="*/ 0 w 28890"/>
              <a:gd name="connsiteY0" fmla="*/ 3 h 16256"/>
              <a:gd name="connsiteX1" fmla="*/ 28887 w 28890"/>
              <a:gd name="connsiteY1" fmla="*/ 0 h 16256"/>
              <a:gd name="connsiteX2" fmla="*/ 28890 w 28890"/>
              <a:gd name="connsiteY2" fmla="*/ 16256 h 16256"/>
              <a:gd name="connsiteX3" fmla="*/ 120 w 28890"/>
              <a:gd name="connsiteY3" fmla="*/ 16177 h 16256"/>
              <a:gd name="connsiteX4" fmla="*/ 0 w 28890"/>
              <a:gd name="connsiteY4" fmla="*/ 3 h 1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0" h="16256">
                <a:moveTo>
                  <a:pt x="0" y="3"/>
                </a:moveTo>
                <a:lnTo>
                  <a:pt x="28887" y="0"/>
                </a:lnTo>
                <a:lnTo>
                  <a:pt x="28890" y="16256"/>
                </a:lnTo>
                <a:lnTo>
                  <a:pt x="120" y="16177"/>
                </a:lnTo>
                <a:lnTo>
                  <a:pt x="0" y="3"/>
                </a:lnTo>
                <a:close/>
              </a:path>
            </a:pathLst>
          </a:custGeom>
          <a:blipFill>
            <a:blip r:embed="rId2"/>
            <a:stretch>
              <a:fillRect/>
            </a:stretch>
          </a:blipFill>
        </p:spPr>
      </p:sp>
      <p:sp>
        <p:nvSpPr>
          <p:cNvPr id="3" name="Freeform 3"/>
          <p:cNvSpPr/>
          <p:nvPr/>
        </p:nvSpPr>
        <p:spPr>
          <a:xfrm>
            <a:off x="-73660" y="1028700"/>
            <a:ext cx="9217660" cy="9333230"/>
          </a:xfrm>
          <a:custGeom>
            <a:avLst/>
            <a:gdLst/>
            <a:ahLst/>
            <a:cxnLst/>
            <a:rect l="l" t="t" r="r" b="b"/>
            <a:pathLst>
              <a:path w="9487188" h="9487188">
                <a:moveTo>
                  <a:pt x="0" y="0"/>
                </a:moveTo>
                <a:lnTo>
                  <a:pt x="9487188" y="0"/>
                </a:lnTo>
                <a:lnTo>
                  <a:pt x="9487188" y="9487188"/>
                </a:lnTo>
                <a:lnTo>
                  <a:pt x="0" y="9487188"/>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881302" y="8806797"/>
            <a:ext cx="5038209" cy="923330"/>
          </a:xfrm>
          <a:prstGeom prst="rect">
            <a:avLst/>
          </a:prstGeom>
        </p:spPr>
        <p:txBody>
          <a:bodyPr lIns="0" tIns="0" rIns="0" bIns="0" rtlCol="0" anchor="t">
            <a:spAutoFit/>
          </a:bodyPr>
          <a:lstStyle/>
          <a:p>
            <a:pPr algn="ctr">
              <a:lnSpc>
                <a:spcPts val="3555"/>
              </a:lnSpc>
            </a:pPr>
            <a:r>
              <a:rPr lang="en-US" sz="3015" spc="141" dirty="0">
                <a:solidFill>
                  <a:srgbClr val="E9E0D5"/>
                </a:solidFill>
                <a:latin typeface="Arial" panose="020B0604020202020204" pitchFamily="34" charset="0"/>
                <a:ea typeface="Archivo Black" panose="020B0A03020202020B04"/>
                <a:cs typeface="Arial" panose="020B0604020202020204" pitchFamily="34" charset="0"/>
                <a:sym typeface="Archivo Black" panose="020B0A03020202020B04"/>
              </a:rPr>
              <a:t>SHENZHEN</a:t>
            </a:r>
            <a:endParaRPr lang="en-US" sz="3015" spc="141" dirty="0">
              <a:solidFill>
                <a:srgbClr val="E9E0D5"/>
              </a:solidFill>
              <a:latin typeface="Arial" panose="020B0604020202020204" pitchFamily="34" charset="0"/>
              <a:ea typeface="Archivo Black" panose="020B0A03020202020B04"/>
              <a:cs typeface="Arial" panose="020B0604020202020204" pitchFamily="34" charset="0"/>
              <a:sym typeface="Archivo Black" panose="020B0A03020202020B04"/>
            </a:endParaRPr>
          </a:p>
          <a:p>
            <a:pPr algn="ctr">
              <a:lnSpc>
                <a:spcPts val="3555"/>
              </a:lnSpc>
            </a:pPr>
            <a:r>
              <a:rPr lang="en-US" sz="3015" spc="141" dirty="0">
                <a:solidFill>
                  <a:srgbClr val="E9E0D5"/>
                </a:solidFill>
                <a:latin typeface="Arial" panose="020B0604020202020204" pitchFamily="34" charset="0"/>
                <a:ea typeface="Archivo Black" panose="020B0A03020202020B04"/>
                <a:cs typeface="Arial" panose="020B0604020202020204" pitchFamily="34" charset="0"/>
                <a:sym typeface="Archivo Black" panose="020B0A03020202020B04"/>
              </a:rPr>
              <a:t>UNIVERSITY </a:t>
            </a:r>
            <a:endParaRPr lang="en-US" sz="3015" spc="141" dirty="0">
              <a:solidFill>
                <a:srgbClr val="E9E0D5"/>
              </a:solidFill>
              <a:latin typeface="Arial" panose="020B0604020202020204" pitchFamily="34" charset="0"/>
              <a:ea typeface="Archivo Black" panose="020B0A03020202020B04"/>
              <a:cs typeface="Arial" panose="020B0604020202020204" pitchFamily="34" charset="0"/>
              <a:sym typeface="Archivo Black" panose="020B0A03020202020B04"/>
            </a:endParaRPr>
          </a:p>
        </p:txBody>
      </p:sp>
      <p:sp>
        <p:nvSpPr>
          <p:cNvPr id="11" name="Freeform 11"/>
          <p:cNvSpPr/>
          <p:nvPr/>
        </p:nvSpPr>
        <p:spPr>
          <a:xfrm>
            <a:off x="13144500" y="0"/>
            <a:ext cx="3567793" cy="3567793"/>
          </a:xfrm>
          <a:custGeom>
            <a:avLst/>
            <a:gdLst/>
            <a:ahLst/>
            <a:cxnLst/>
            <a:rect l="l" t="t" r="r" b="b"/>
            <a:pathLst>
              <a:path w="3567793" h="3567793">
                <a:moveTo>
                  <a:pt x="0" y="0"/>
                </a:moveTo>
                <a:lnTo>
                  <a:pt x="3567793" y="0"/>
                </a:lnTo>
                <a:lnTo>
                  <a:pt x="3567793" y="3567793"/>
                </a:lnTo>
                <a:lnTo>
                  <a:pt x="0" y="3567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2938125" y="1562100"/>
            <a:ext cx="3774440" cy="1706880"/>
          </a:xfrm>
          <a:prstGeom prst="rect">
            <a:avLst/>
          </a:prstGeom>
        </p:spPr>
        <p:txBody>
          <a:bodyPr wrap="square" lIns="0" tIns="0" rIns="0" bIns="0" rtlCol="0" anchor="t">
            <a:spAutoFit/>
          </a:bodyPr>
          <a:lstStyle/>
          <a:p>
            <a:pPr algn="ctr">
              <a:lnSpc>
                <a:spcPts val="13310"/>
              </a:lnSpc>
            </a:pPr>
            <a:r>
              <a:rPr lang="en-US" sz="8800" dirty="0">
                <a:solidFill>
                  <a:srgbClr val="E9E0D5"/>
                </a:solidFill>
                <a:latin typeface="Arial Black" panose="020B0A04020102020204" charset="0"/>
                <a:ea typeface="思源黑体 1 Bold"/>
                <a:cs typeface="Arial Black" panose="020B0A04020102020204" charset="0"/>
                <a:sym typeface="思源黑体 1 Bold"/>
              </a:rPr>
              <a:t>2024</a:t>
            </a:r>
            <a:endParaRPr lang="en-US" sz="8800" dirty="0">
              <a:solidFill>
                <a:srgbClr val="E9E0D5"/>
              </a:solidFill>
              <a:latin typeface="Arial Black" panose="020B0A04020102020204" charset="0"/>
              <a:ea typeface="思源黑体 1 Bold"/>
              <a:cs typeface="Arial Black" panose="020B0A04020102020204" charset="0"/>
              <a:sym typeface="思源黑体 1 Bold"/>
            </a:endParaRPr>
          </a:p>
        </p:txBody>
      </p:sp>
      <p:sp>
        <p:nvSpPr>
          <p:cNvPr id="13" name="TextBox 13"/>
          <p:cNvSpPr txBox="1"/>
          <p:nvPr/>
        </p:nvSpPr>
        <p:spPr>
          <a:xfrm>
            <a:off x="450384" y="3986802"/>
            <a:ext cx="9036804" cy="1558290"/>
          </a:xfrm>
          <a:prstGeom prst="rect">
            <a:avLst/>
          </a:prstGeom>
        </p:spPr>
        <p:txBody>
          <a:bodyPr lIns="0" tIns="0" rIns="0" bIns="0" rtlCol="0" anchor="t">
            <a:spAutoFit/>
          </a:bodyPr>
          <a:lstStyle/>
          <a:p>
            <a:pPr algn="l">
              <a:lnSpc>
                <a:spcPts val="12180"/>
              </a:lnSpc>
            </a:pPr>
          </a:p>
        </p:txBody>
      </p:sp>
      <p:sp>
        <p:nvSpPr>
          <p:cNvPr id="14" name="TextBox 14"/>
          <p:cNvSpPr txBox="1"/>
          <p:nvPr/>
        </p:nvSpPr>
        <p:spPr>
          <a:xfrm>
            <a:off x="450384" y="3441506"/>
            <a:ext cx="12075408" cy="2174313"/>
          </a:xfrm>
          <a:prstGeom prst="rect">
            <a:avLst/>
          </a:prstGeom>
        </p:spPr>
        <p:txBody>
          <a:bodyPr lIns="0" tIns="0" rIns="0" bIns="0" rtlCol="0" anchor="t">
            <a:spAutoFit/>
          </a:bodyPr>
          <a:lstStyle/>
          <a:p>
            <a:pPr algn="l">
              <a:lnSpc>
                <a:spcPts val="18550"/>
              </a:lnSpc>
            </a:pPr>
            <a:r>
              <a:rPr lang="en-US" sz="13200" spc="1055" dirty="0">
                <a:solidFill>
                  <a:srgbClr val="E9E0D5"/>
                </a:solidFill>
                <a:latin typeface="Arial" panose="020B0604020202020204" pitchFamily="34" charset="0"/>
                <a:ea typeface="思源黑体 1 Bold"/>
                <a:cs typeface="Arial" panose="020B0604020202020204" pitchFamily="34" charset="0"/>
                <a:sym typeface="思源黑体 1 Bold"/>
              </a:rPr>
              <a:t>Thanks</a:t>
            </a:r>
            <a:endParaRPr lang="en-US" sz="13200" spc="1055" dirty="0">
              <a:solidFill>
                <a:srgbClr val="E9E0D5"/>
              </a:solidFill>
              <a:latin typeface="Arial" panose="020B0604020202020204" pitchFamily="34" charset="0"/>
              <a:ea typeface="思源黑体 1 Bold"/>
              <a:cs typeface="Arial" panose="020B0604020202020204" pitchFamily="34" charset="0"/>
              <a:sym typeface="思源黑体 1 Bold"/>
            </a:endParaRPr>
          </a:p>
        </p:txBody>
      </p:sp>
      <p:grpSp>
        <p:nvGrpSpPr>
          <p:cNvPr id="15" name="Group 15"/>
          <p:cNvGrpSpPr/>
          <p:nvPr/>
        </p:nvGrpSpPr>
        <p:grpSpPr>
          <a:xfrm>
            <a:off x="450384" y="5547680"/>
            <a:ext cx="2090047" cy="807748"/>
            <a:chOff x="0" y="0"/>
            <a:chExt cx="1478755" cy="571500"/>
          </a:xfrm>
        </p:grpSpPr>
        <p:sp>
          <p:nvSpPr>
            <p:cNvPr id="16" name="Freeform 16"/>
            <p:cNvSpPr/>
            <p:nvPr/>
          </p:nvSpPr>
          <p:spPr>
            <a:xfrm>
              <a:off x="0" y="255270"/>
              <a:ext cx="1478755" cy="69850"/>
            </a:xfrm>
            <a:custGeom>
              <a:avLst/>
              <a:gdLst/>
              <a:ahLst/>
              <a:cxnLst/>
              <a:rect l="l" t="t" r="r" b="b"/>
              <a:pathLst>
                <a:path w="1478755" h="69850">
                  <a:moveTo>
                    <a:pt x="1187925" y="0"/>
                  </a:moveTo>
                  <a:lnTo>
                    <a:pt x="0" y="0"/>
                  </a:lnTo>
                  <a:lnTo>
                    <a:pt x="0" y="69850"/>
                  </a:lnTo>
                  <a:lnTo>
                    <a:pt x="1478755" y="69850"/>
                  </a:lnTo>
                  <a:lnTo>
                    <a:pt x="1478755" y="0"/>
                  </a:lnTo>
                  <a:close/>
                </a:path>
              </a:pathLst>
            </a:custGeom>
            <a:solidFill>
              <a:srgbClr val="E9E0D5"/>
            </a:solidFill>
          </p:spPr>
        </p:sp>
      </p:grpSp>
      <p:grpSp>
        <p:nvGrpSpPr>
          <p:cNvPr id="17" name="Group 17"/>
          <p:cNvGrpSpPr/>
          <p:nvPr/>
        </p:nvGrpSpPr>
        <p:grpSpPr>
          <a:xfrm>
            <a:off x="2310857" y="5806241"/>
            <a:ext cx="5686355" cy="290626"/>
            <a:chOff x="0" y="0"/>
            <a:chExt cx="11181889" cy="571500"/>
          </a:xfrm>
        </p:grpSpPr>
        <p:sp>
          <p:nvSpPr>
            <p:cNvPr id="18" name="Freeform 18"/>
            <p:cNvSpPr/>
            <p:nvPr/>
          </p:nvSpPr>
          <p:spPr>
            <a:xfrm>
              <a:off x="0" y="255270"/>
              <a:ext cx="11181889" cy="69850"/>
            </a:xfrm>
            <a:custGeom>
              <a:avLst/>
              <a:gdLst/>
              <a:ahLst/>
              <a:cxnLst/>
              <a:rect l="l" t="t" r="r" b="b"/>
              <a:pathLst>
                <a:path w="11181889" h="69850">
                  <a:moveTo>
                    <a:pt x="10891059" y="0"/>
                  </a:moveTo>
                  <a:lnTo>
                    <a:pt x="0" y="0"/>
                  </a:lnTo>
                  <a:lnTo>
                    <a:pt x="0" y="69850"/>
                  </a:lnTo>
                  <a:lnTo>
                    <a:pt x="11181889" y="69850"/>
                  </a:lnTo>
                  <a:lnTo>
                    <a:pt x="11181889" y="0"/>
                  </a:lnTo>
                  <a:close/>
                </a:path>
              </a:pathLst>
            </a:custGeom>
            <a:solidFill>
              <a:srgbClr val="E9E0D5"/>
            </a:solidFill>
          </p:spPr>
        </p:sp>
      </p:grpSp>
      <p:sp>
        <p:nvSpPr>
          <p:cNvPr id="19" name="TextBox 19"/>
          <p:cNvSpPr txBox="1"/>
          <p:nvPr/>
        </p:nvSpPr>
        <p:spPr>
          <a:xfrm>
            <a:off x="536478" y="6298278"/>
            <a:ext cx="8743490" cy="406908"/>
          </a:xfrm>
          <a:prstGeom prst="rect">
            <a:avLst/>
          </a:prstGeom>
        </p:spPr>
        <p:txBody>
          <a:bodyPr lIns="0" tIns="0" rIns="0" bIns="0" rtlCol="0" anchor="t">
            <a:spAutoFit/>
          </a:bodyPr>
          <a:lstStyle/>
          <a:p>
            <a:pPr algn="l">
              <a:lnSpc>
                <a:spcPts val="3295"/>
              </a:lnSpc>
            </a:pPr>
          </a:p>
        </p:txBody>
      </p:sp>
      <p:grpSp>
        <p:nvGrpSpPr>
          <p:cNvPr id="50" name="Group 8"/>
          <p:cNvGrpSpPr/>
          <p:nvPr/>
        </p:nvGrpSpPr>
        <p:grpSpPr>
          <a:xfrm>
            <a:off x="-73025" y="-109220"/>
            <a:ext cx="18411190" cy="1652270"/>
            <a:chOff x="0" y="-57174"/>
            <a:chExt cx="5249380" cy="869974"/>
          </a:xfrm>
        </p:grpSpPr>
        <p:sp>
          <p:nvSpPr>
            <p:cNvPr id="51" name="Freeform 9"/>
            <p:cNvSpPr/>
            <p:nvPr>
              <p:custDataLst>
                <p:tags r:id="rId7"/>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8"/>
              </p:custDataLst>
            </p:nvPr>
          </p:nvSpPr>
          <p:spPr>
            <a:xfrm>
              <a:off x="0" y="-57174"/>
              <a:ext cx="5237799" cy="869974"/>
            </a:xfrm>
            <a:prstGeom prst="rect">
              <a:avLst/>
            </a:prstGeom>
          </p:spPr>
          <p:txBody>
            <a:bodyPr lIns="50800" tIns="50800" rIns="50800" bIns="50800" rtlCol="0" anchor="ctr"/>
            <a:lstStyle/>
            <a:p>
              <a:pPr algn="ctr">
                <a:lnSpc>
                  <a:spcPts val="2520"/>
                </a:lnSpc>
              </a:pPr>
            </a:p>
          </p:txBody>
        </p:sp>
      </p:grpSp>
      <p:pic>
        <p:nvPicPr>
          <p:cNvPr id="27" name="图片 26" descr="深圳大学白色logo"/>
          <p:cNvPicPr>
            <a:picLocks noChangeAspect="1"/>
          </p:cNvPicPr>
          <p:nvPr/>
        </p:nvPicPr>
        <p:blipFill>
          <a:blip r:embed="rId9"/>
          <a:stretch>
            <a:fillRect/>
          </a:stretch>
        </p:blipFill>
        <p:spPr>
          <a:xfrm>
            <a:off x="360680" y="266700"/>
            <a:ext cx="2960370" cy="1062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722489" cy="812800"/>
          </a:xfrm>
        </p:grpSpPr>
        <p:sp>
          <p:nvSpPr>
            <p:cNvPr id="3" name="Freeform 3"/>
            <p:cNvSpPr/>
            <p:nvPr/>
          </p:nvSpPr>
          <p:spPr>
            <a:xfrm>
              <a:off x="0" y="0"/>
              <a:ext cx="722489" cy="812800"/>
            </a:xfrm>
            <a:custGeom>
              <a:avLst/>
              <a:gdLst/>
              <a:ahLst/>
              <a:cxnLst/>
              <a:rect l="l" t="t" r="r" b="b"/>
              <a:pathLst>
                <a:path w="722489" h="812800">
                  <a:moveTo>
                    <a:pt x="0" y="0"/>
                  </a:moveTo>
                  <a:lnTo>
                    <a:pt x="722489" y="0"/>
                  </a:lnTo>
                  <a:lnTo>
                    <a:pt x="722489" y="812800"/>
                  </a:lnTo>
                  <a:lnTo>
                    <a:pt x="0" y="812800"/>
                  </a:lnTo>
                  <a:close/>
                </a:path>
              </a:pathLst>
            </a:custGeom>
            <a:blipFill>
              <a:blip r:embed="rId1"/>
              <a:stretch>
                <a:fillRect l="-34374" r="-34374"/>
              </a:stretch>
            </a:blipFill>
          </p:spPr>
        </p:sp>
      </p:grpSp>
      <p:pic>
        <p:nvPicPr>
          <p:cNvPr id="40" name="图片 39" descr="未标题-2"/>
          <p:cNvPicPr>
            <a:picLocks noChangeAspect="1"/>
          </p:cNvPicPr>
          <p:nvPr/>
        </p:nvPicPr>
        <p:blipFill>
          <a:blip r:embed="rId2"/>
          <a:stretch>
            <a:fillRect/>
          </a:stretch>
        </p:blipFill>
        <p:spPr>
          <a:xfrm>
            <a:off x="-401320" y="-214630"/>
            <a:ext cx="17740630" cy="10720070"/>
          </a:xfrm>
          <a:prstGeom prst="rect">
            <a:avLst/>
          </a:prstGeom>
        </p:spPr>
      </p:pic>
      <p:sp>
        <p:nvSpPr>
          <p:cNvPr id="12" name="TextBox 12"/>
          <p:cNvSpPr txBox="1"/>
          <p:nvPr/>
        </p:nvSpPr>
        <p:spPr>
          <a:xfrm>
            <a:off x="-9677400" y="-13028930"/>
            <a:ext cx="13801725" cy="10203815"/>
          </a:xfrm>
          <a:prstGeom prst="rect">
            <a:avLst/>
          </a:prstGeom>
        </p:spPr>
        <p:txBody>
          <a:bodyPr lIns="50800" tIns="50800" rIns="50800" bIns="50800" rtlCol="0" anchor="ctr"/>
          <a:lstStyle/>
          <a:p>
            <a:pPr algn="ctr">
              <a:lnSpc>
                <a:spcPts val="2660"/>
              </a:lnSpc>
              <a:spcBef>
                <a:spcPct val="0"/>
              </a:spcBef>
            </a:pPr>
          </a:p>
        </p:txBody>
      </p:sp>
      <p:sp>
        <p:nvSpPr>
          <p:cNvPr id="16" name="AutoShape 16"/>
          <p:cNvSpPr/>
          <p:nvPr/>
        </p:nvSpPr>
        <p:spPr>
          <a:xfrm flipV="1">
            <a:off x="990640" y="7271925"/>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17" name="AutoShape 17"/>
          <p:cNvSpPr/>
          <p:nvPr/>
        </p:nvSpPr>
        <p:spPr>
          <a:xfrm flipV="1">
            <a:off x="1028718" y="7881742"/>
            <a:ext cx="8115242" cy="19050"/>
          </a:xfrm>
          <a:prstGeom prst="line">
            <a:avLst/>
          </a:prstGeom>
          <a:ln w="19050" cap="flat">
            <a:gradFill>
              <a:gsLst>
                <a:gs pos="0">
                  <a:srgbClr val="F4F1ED">
                    <a:alpha val="70000"/>
                  </a:srgbClr>
                </a:gs>
                <a:gs pos="50000">
                  <a:srgbClr val="F4F1ED">
                    <a:alpha val="70000"/>
                  </a:srgbClr>
                </a:gs>
                <a:gs pos="100000">
                  <a:srgbClr val="F4F1ED">
                    <a:alpha val="0"/>
                  </a:srgbClr>
                </a:gs>
              </a:gsLst>
              <a:lin ang="0"/>
            </a:gradFill>
            <a:prstDash val="solid"/>
            <a:headEnd type="none" w="sm" len="sm"/>
            <a:tailEnd type="none" w="sm" len="sm"/>
          </a:ln>
        </p:spPr>
      </p:sp>
      <p:sp>
        <p:nvSpPr>
          <p:cNvPr id="26" name="TextBox 26"/>
          <p:cNvSpPr txBox="1"/>
          <p:nvPr/>
        </p:nvSpPr>
        <p:spPr>
          <a:xfrm>
            <a:off x="986790" y="7089775"/>
            <a:ext cx="6449060" cy="1040130"/>
          </a:xfrm>
          <a:prstGeom prst="rect">
            <a:avLst/>
          </a:prstGeom>
        </p:spPr>
        <p:txBody>
          <a:bodyPr lIns="50800" tIns="50800" rIns="50800" bIns="50800" rtlCol="0" anchor="ctr"/>
          <a:lstStyle/>
          <a:p>
            <a:pPr algn="l">
              <a:lnSpc>
                <a:spcPts val="3500"/>
              </a:lnSpc>
            </a:pPr>
            <a:r>
              <a:rPr 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Speaker  </a:t>
            </a:r>
            <a:r>
              <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rPr>
              <a:t>黄捷宇</a:t>
            </a:r>
            <a:endParaRPr lang="zh-CN" altLang="en-US" sz="2500" dirty="0">
              <a:solidFill>
                <a:srgbClr val="FFFFFF"/>
              </a:solidFill>
              <a:latin typeface="黑体" panose="02010609060101010101" charset="-122"/>
              <a:ea typeface="黑体" panose="02010609060101010101" charset="-122"/>
              <a:cs typeface="黑体" panose="02010609060101010101" charset="-122"/>
              <a:sym typeface="阿里巴巴普惠体 Bold"/>
            </a:endParaRPr>
          </a:p>
        </p:txBody>
      </p:sp>
      <p:sp>
        <p:nvSpPr>
          <p:cNvPr id="4" name="TextBox 15"/>
          <p:cNvSpPr txBox="1"/>
          <p:nvPr>
            <p:custDataLst>
              <p:tags r:id="rId3"/>
            </p:custDataLst>
          </p:nvPr>
        </p:nvSpPr>
        <p:spPr>
          <a:xfrm>
            <a:off x="990769" y="3569395"/>
            <a:ext cx="7928345" cy="1561465"/>
          </a:xfrm>
          <a:prstGeom prst="rect">
            <a:avLst/>
          </a:prstGeom>
        </p:spPr>
        <p:txBody>
          <a:bodyPr lIns="0" tIns="0" rIns="0" bIns="0" rtlCol="0" anchor="t">
            <a:spAutoFit/>
          </a:bodyPr>
          <a:lstStyle/>
          <a:p>
            <a:pPr algn="l">
              <a:lnSpc>
                <a:spcPts val="12180"/>
              </a:lnSpc>
            </a:pPr>
            <a:r>
              <a:rPr lang="en-US" altLang="zh-CN" sz="10500" b="1" spc="692" dirty="0">
                <a:solidFill>
                  <a:schemeClr val="bg1"/>
                </a:solidFill>
                <a:latin typeface="黑体" panose="02010609060101010101" charset="-122"/>
                <a:ea typeface="黑体" panose="02010609060101010101" charset="-122"/>
                <a:cs typeface="思源黑体 1 Bold"/>
                <a:sym typeface="思源黑体 1 Bold"/>
              </a:rPr>
              <a:t>GPT</a:t>
            </a:r>
            <a:r>
              <a:rPr lang="zh-CN" altLang="en-US" sz="10500" b="1" spc="692" dirty="0">
                <a:solidFill>
                  <a:schemeClr val="bg1"/>
                </a:solidFill>
                <a:latin typeface="黑体" panose="02010609060101010101" charset="-122"/>
                <a:ea typeface="黑体" panose="02010609060101010101" charset="-122"/>
                <a:cs typeface="思源黑体 1 Bold"/>
                <a:sym typeface="思源黑体 1 Bold"/>
              </a:rPr>
              <a:t>系列</a:t>
            </a:r>
            <a:r>
              <a:rPr lang="en-US" sz="10500" b="1" spc="692" dirty="0">
                <a:solidFill>
                  <a:schemeClr val="bg1"/>
                </a:solidFill>
                <a:latin typeface="黑体" panose="02010609060101010101" charset="-122"/>
                <a:ea typeface="黑体" panose="02010609060101010101" charset="-122"/>
                <a:cs typeface="思源黑体 1 Bold"/>
                <a:sym typeface="思源黑体 1 Bold"/>
              </a:rPr>
              <a:t> </a:t>
            </a:r>
            <a:endParaRPr lang="en-US" sz="10500" b="1" spc="692" dirty="0">
              <a:solidFill>
                <a:schemeClr val="bg1"/>
              </a:solidFill>
              <a:latin typeface="黑体" panose="02010609060101010101" charset="-122"/>
              <a:ea typeface="黑体" panose="02010609060101010101" charset="-122"/>
              <a:cs typeface="思源黑体 1 Bold"/>
              <a:sym typeface="思源黑体 1 Bold"/>
            </a:endParaRPr>
          </a:p>
        </p:txBody>
      </p:sp>
      <p:pic>
        <p:nvPicPr>
          <p:cNvPr id="6" name="图片 5" descr="深圳大学白色logo"/>
          <p:cNvPicPr>
            <a:picLocks noChangeAspect="1"/>
          </p:cNvPicPr>
          <p:nvPr/>
        </p:nvPicPr>
        <p:blipFill>
          <a:blip r:embed="rId4"/>
          <a:stretch>
            <a:fillRect/>
          </a:stretch>
        </p:blipFill>
        <p:spPr>
          <a:xfrm>
            <a:off x="304800" y="342900"/>
            <a:ext cx="2960370" cy="10629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a:t>
            </a:r>
            <a:r>
              <a:rPr lang="zh-CN" altLang="en-US"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发展史</a:t>
            </a:r>
            <a:endParaRPr lang="zh-CN" altLang="en-US" sz="5400" b="1" dirty="0" err="1">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572976"/>
            <a:ext cx="18288000" cy="714024"/>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dirty="0">
                <a:solidFill>
                  <a:schemeClr val="bg1"/>
                </a:solidFill>
                <a:latin typeface="Times New Roman" panose="02020603050405020304" pitchFamily="18" charset="0"/>
                <a:cs typeface="Times New Roman" panose="02020603050405020304" pitchFamily="18" charset="0"/>
              </a:rPr>
              <a:t>.</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pic>
        <p:nvPicPr>
          <p:cNvPr id="4" name="图片 3"/>
          <p:cNvPicPr>
            <a:picLocks noChangeAspect="1"/>
          </p:cNvPicPr>
          <p:nvPr/>
        </p:nvPicPr>
        <p:blipFill>
          <a:blip r:embed="rId7"/>
          <a:stretch>
            <a:fillRect/>
          </a:stretch>
        </p:blipFill>
        <p:spPr>
          <a:xfrm>
            <a:off x="4191000" y="3162300"/>
            <a:ext cx="10371455" cy="5995035"/>
          </a:xfrm>
          <a:prstGeom prst="rect">
            <a:avLst/>
          </a:prstGeom>
        </p:spPr>
      </p:pic>
      <p:sp>
        <p:nvSpPr>
          <p:cNvPr id="136" name="文本框 135"/>
          <p:cNvSpPr txBox="1"/>
          <p:nvPr/>
        </p:nvSpPr>
        <p:spPr>
          <a:xfrm>
            <a:off x="812165" y="1790700"/>
            <a:ext cx="16656685" cy="1521460"/>
          </a:xfrm>
          <a:prstGeom prst="rect">
            <a:avLst/>
          </a:prstGeom>
          <a:noFill/>
        </p:spPr>
        <p:txBody>
          <a:bodyPr wrap="square" rtlCol="0" anchor="t">
            <a:noAutofit/>
          </a:bodyPr>
          <a:p>
            <a:r>
              <a:rPr lang="en-US" altLang="zh-CN" sz="27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GPT，即生成</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式预训练变换器，是由OpenAI开发的一类自然语言处理（NLP）模型。自2018年首次推出GPT-1以来，GPT系列经历了显著的演进，推动了自然语言理解和生成领域的革命，并在2019年，2020年，2022年，2023年分别推出了GPT2,GPT3,GPT3.5,GPT4等版本。</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GPT-1</a:t>
            </a:r>
            <a:r>
              <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模型</a:t>
            </a:r>
            <a:r>
              <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架构</a:t>
            </a:r>
            <a:endParaRPr lang="zh-CN" altLang="en-US" sz="5400"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a:solidFill>
                  <a:schemeClr val="bg1"/>
                </a:solidFill>
                <a:latin typeface="Times New Roman" panose="02020603050405020304" pitchFamily="18" charset="0"/>
                <a:cs typeface="Times New Roman" panose="02020603050405020304" pitchFamily="18" charset="0"/>
              </a:rPr>
              <a:t>[1] Radford, A., &amp; Narasimhan, K. (2018). Improving Language Understanding by Generative Pre-Training.</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8305800" y="2400300"/>
            <a:ext cx="8788400" cy="922020"/>
          </a:xfrm>
          <a:prstGeom prst="rect">
            <a:avLst/>
          </a:prstGeom>
          <a:noFill/>
        </p:spPr>
        <p:txBody>
          <a:bodyPr wrap="square" rtlCol="0" anchor="t">
            <a:spAutoFit/>
          </a:bodyPr>
          <a:lstStyle/>
          <a:p>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7"/>
          <a:stretch>
            <a:fillRect/>
          </a:stretch>
        </p:blipFill>
        <p:spPr>
          <a:xfrm>
            <a:off x="10386060" y="1943100"/>
            <a:ext cx="7529830" cy="7440930"/>
          </a:xfrm>
          <a:prstGeom prst="rect">
            <a:avLst/>
          </a:prstGeom>
        </p:spPr>
      </p:pic>
      <p:sp>
        <p:nvSpPr>
          <p:cNvPr id="4" name="文本框 3"/>
          <p:cNvSpPr txBox="1"/>
          <p:nvPr/>
        </p:nvSpPr>
        <p:spPr>
          <a:xfrm>
            <a:off x="596265" y="2400300"/>
            <a:ext cx="9507220" cy="7639050"/>
          </a:xfrm>
          <a:prstGeom prst="rect">
            <a:avLst/>
          </a:prstGeom>
        </p:spPr>
        <p:txBody>
          <a:bodyPr wrap="square" lIns="0" tIns="0" rIns="0" bIns="0" rtlCol="0" anchor="t">
            <a:noAutofit/>
          </a:bodyPr>
          <a:p>
            <a:pPr algn="l">
              <a:lnSpc>
                <a:spcPts val="3750"/>
              </a:lnSpc>
            </a:pPr>
            <a:r>
              <a:rPr lang="en-US" sz="2500" dirty="0"/>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Transformer 架构是一种基于自注意力机制的深度学习架构，广泛应用于自然语言处理任务。它由多个编码器（Encoder）和解码器（Decoder）层堆叠而成。每个编码器层包含多头自注意力机制和前馈神经网络，而每个解码器层除了这两个组件外，还增加了一个用于处理编码器输出的注意力机制。自注意力机制使得模型能够有效捕捉序列中各个位置之间的依赖关系，并通过并行计算显著提高训练效率。</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ts val="375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由于GPT-1的目标是服务于单序列文本的生成式任务，所以舍弃了Encoder部分，只使用了Transformer的Decoder结构，而且只是用了Mask Multi-Head Attention部分。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endParaRPr>
          </a:p>
          <a:p>
            <a:pPr algn="l">
              <a:lnSpc>
                <a:spcPts val="375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思源黑体 1" panose="020B0500000000000000" charset="-122"/>
              </a:rPr>
              <a:t>GPT-1模型包含约1.17亿个参数，由多个自注意力层和前馈神经网络层堆叠而成，每一层都经过层归一化处理，以增强训练过程中的稳定性和收敛速度。同时，GPT-1特别采用了单向自注意力机制，在生成每个词时，仅依据当前词之前的上下文信息，而不考虑后续的词，这种设计使得模型在进行语言建模和生成任务时更加高效。</a:t>
            </a:r>
            <a:endParaRPr lang="zh-CN" altLang="en-US" sz="2500" dirty="0" smtClean="0">
              <a:solidFill>
                <a:srgbClr val="262626"/>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a:p>
            <a:pPr algn="l">
              <a:lnSpc>
                <a:spcPts val="3750"/>
              </a:lnSpc>
            </a:pPr>
            <a:r>
              <a:rPr lang="zh-CN" altLang="en-US" sz="2500" dirty="0" smtClean="0">
                <a:solidFill>
                  <a:srgbClr val="262626"/>
                </a:solidFill>
                <a:latin typeface="思源黑体 1" panose="020B0500000000000000" charset="-122"/>
                <a:ea typeface="思源黑体 1" panose="020B0500000000000000" charset="-122"/>
                <a:cs typeface="思源黑体 1" panose="020B0500000000000000" charset="-122"/>
                <a:sym typeface="思源黑体 1" panose="020B0500000000000000" charset="-122"/>
              </a:rPr>
              <a:t>   </a:t>
            </a:r>
            <a:endParaRPr lang="zh-CN" altLang="en-US" sz="2500" dirty="0" smtClean="0">
              <a:solidFill>
                <a:srgbClr val="262626"/>
              </a:solidFill>
              <a:latin typeface="思源黑体 1" panose="020B0500000000000000" charset="-122"/>
              <a:ea typeface="思源黑体 1" panose="020B0500000000000000" charset="-122"/>
              <a:cs typeface="思源黑体 1" panose="020B0500000000000000" charset="-122"/>
              <a:sym typeface="思源黑体 1" panose="020B05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GPT-1的</a:t>
            </a: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mn-ea"/>
              </a:rPr>
              <a:t>预训练和微调</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a:solidFill>
                  <a:schemeClr val="bg1"/>
                </a:solidFill>
                <a:latin typeface="Times New Roman" panose="02020603050405020304" pitchFamily="18" charset="0"/>
                <a:cs typeface="Times New Roman" panose="02020603050405020304" pitchFamily="18" charset="0"/>
              </a:rPr>
              <a:t>[1] Radford, A., &amp; Narasimhan, K. (2018). Improving Language Understanding by Generative Pre-Training.</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10588625" y="2400300"/>
            <a:ext cx="6558280" cy="6807835"/>
          </a:xfrm>
          <a:prstGeom prst="rect">
            <a:avLst/>
          </a:prstGeom>
          <a:noFill/>
        </p:spPr>
        <p:txBody>
          <a:bodyPr wrap="square" rtlCol="0" anchor="t">
            <a:noAutofit/>
          </a:bodyPr>
          <a:lstStyle/>
          <a:p>
            <a:pPr algn="just"/>
            <a:r>
              <a:rPr lang="en-US" altLang="zh-CN" sz="27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GPT-1采用了预训练和微调的二阶段训练策略。</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7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首先，GPT-1通过非监督式预训练，在大规模无标注语料上进行训练，借助自回归语言模型掌握语言的基本结构及其上下文依赖关系。</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7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7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7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z="2700" dirty="0">
                <a:latin typeface="微软雅黑" panose="020B0503020204020204" pitchFamily="34" charset="-122"/>
                <a:ea typeface="微软雅黑" panose="020B0503020204020204" pitchFamily="34" charset="-122"/>
                <a:cs typeface="微软雅黑" panose="020B0503020204020204" pitchFamily="34" charset="-122"/>
              </a:rPr>
              <a:t>接着，GPT-1进入了监督式微调阶段。在这一阶段，预训练模型作为初始化参数，通过在有标注的数据上进行训练，模型得以根据任务需求进行优化，并通过添加线性层，将预训练过程中学到的通用知识转化为特定任务的应用，如文本分类、情感分析等。微调使得模型在实际应用中展现出更高的任务性能。</a:t>
            </a:r>
            <a:endParaRPr sz="2700" dirty="0">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27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685800" y="1885315"/>
            <a:ext cx="9239250" cy="3659505"/>
          </a:xfrm>
          <a:prstGeom prst="rect">
            <a:avLst/>
          </a:prstGeom>
        </p:spPr>
      </p:pic>
      <p:pic>
        <p:nvPicPr>
          <p:cNvPr id="7" name="图片 6"/>
          <p:cNvPicPr>
            <a:picLocks noChangeAspect="1"/>
          </p:cNvPicPr>
          <p:nvPr/>
        </p:nvPicPr>
        <p:blipFill>
          <a:blip r:embed="rId8"/>
          <a:stretch>
            <a:fillRect/>
          </a:stretch>
        </p:blipFill>
        <p:spPr>
          <a:xfrm>
            <a:off x="685800" y="5734685"/>
            <a:ext cx="9239250" cy="3803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GPT-1</a:t>
            </a: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下游任务的微调</a:t>
            </a:r>
            <a:endPar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a:solidFill>
                  <a:schemeClr val="bg1"/>
                </a:solidFill>
                <a:latin typeface="Times New Roman" panose="02020603050405020304" pitchFamily="18" charset="0"/>
                <a:cs typeface="Times New Roman" panose="02020603050405020304" pitchFamily="18" charset="0"/>
              </a:rPr>
              <a:t>[1] Radford, A., &amp; Narasimhan, K. (2018). Improving Language Understanding by Generative Pre-Training.</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8305800" y="2400300"/>
            <a:ext cx="8788400" cy="922020"/>
          </a:xfrm>
          <a:prstGeom prst="rect">
            <a:avLst/>
          </a:prstGeom>
          <a:noFill/>
        </p:spPr>
        <p:txBody>
          <a:bodyPr wrap="square" rtlCol="0" anchor="t">
            <a:spAutoFit/>
          </a:bodyPr>
          <a:lstStyle/>
          <a:p>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7"/>
          <a:stretch>
            <a:fillRect/>
          </a:stretch>
        </p:blipFill>
        <p:spPr>
          <a:xfrm>
            <a:off x="3886200" y="1333500"/>
            <a:ext cx="9926320" cy="5816600"/>
          </a:xfrm>
          <a:prstGeom prst="rect">
            <a:avLst/>
          </a:prstGeom>
        </p:spPr>
      </p:pic>
      <p:sp>
        <p:nvSpPr>
          <p:cNvPr id="5" name="文本框 4"/>
          <p:cNvSpPr txBox="1"/>
          <p:nvPr/>
        </p:nvSpPr>
        <p:spPr>
          <a:xfrm>
            <a:off x="533400" y="6896100"/>
            <a:ext cx="17165955" cy="2693670"/>
          </a:xfrm>
          <a:prstGeom prst="rect">
            <a:avLst/>
          </a:prstGeom>
        </p:spPr>
        <p:txBody>
          <a:bodyPr wrap="square">
            <a:noAutofit/>
          </a:bodyPr>
          <a:p>
            <a:pPr marL="0" indent="0">
              <a:spcBef>
                <a:spcPct val="0"/>
              </a:spcBef>
              <a:spcAft>
                <a:spcPct val="0"/>
              </a:spcAft>
              <a:buNone/>
            </a:pPr>
            <a:r>
              <a:rPr lang="en-US" altLang="zh-CN" sz="1600" b="0" i="0">
                <a:solidFill>
                  <a:srgbClr val="333333"/>
                </a:solidFill>
                <a:latin typeface="v-sans"/>
                <a:ea typeface="v-sans"/>
              </a:rPr>
              <a:t>   </a:t>
            </a:r>
            <a:r>
              <a:rPr lang="en-US" altLang="zh-CN" sz="1400" b="0" i="0">
                <a:solidFill>
                  <a:srgbClr val="333333"/>
                </a:solidFill>
                <a:latin typeface="v-sans"/>
                <a:ea typeface="v-sans"/>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针对不同类型的NLP任务，微调的方式和输入结构都会有所不同。</a:t>
            </a:r>
            <a:r>
              <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rPr>
              <a:t>以下是几种常见任务的微调过程：</a:t>
            </a:r>
            <a:endPar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spcBef>
                <a:spcPct val="0"/>
              </a:spcBef>
              <a:spcAft>
                <a:spcPct val="0"/>
              </a:spcAft>
              <a:buFont typeface="Arial" panose="020B0604020202020204" pitchFamily="34" charset="0"/>
              <a:buChar char="•"/>
            </a:pPr>
            <a:r>
              <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rPr>
              <a:t>在分类任务中，输入通常是一个文本或一段句子，预训练模型会将该文本处理为一系列向量表示，最终生成一个表示整个输入文本的向量。在微调过程中，这个向量作为输入被传递到一个线性层，从而通过该层的输出</a:t>
            </a:r>
            <a:r>
              <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rPr>
              <a:t>来进行分类。</a:t>
            </a:r>
            <a:endPar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spcBef>
                <a:spcPct val="0"/>
              </a:spcBef>
              <a:spcAft>
                <a:spcPct val="0"/>
              </a:spcAft>
              <a:buFont typeface="Arial" panose="020B0604020202020204" pitchFamily="34" charset="0"/>
              <a:buChar char="•"/>
            </a:pPr>
            <a:r>
              <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rPr>
              <a:t>在文本相似性任务中，</a:t>
            </a:r>
            <a:r>
              <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rPr>
              <a:t>输入通常是两句句子，这两句句子会以“句子A + 分隔符 + 句子B”的形式被提供给模型，模型会分别对每个句子进行编码，获取对应的向量表示。然后，这两个向量会被合并（例如，通过相加或拼接的方式），并经过一个线性层进行进一步处理，最后输出一个表示相似度的得分。通过这个得分，模型可以判断两个句子是否相似或是否存在语义重叠。</a:t>
            </a:r>
            <a:endParaRPr lang="zh-CN" altLang="en-US" sz="2400" b="0" i="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22860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altLang="zh-CN"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GPT-2</a:t>
            </a:r>
            <a:r>
              <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模型架构</a:t>
            </a:r>
            <a:endParaRPr lang="zh-CN" alt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a:solidFill>
                  <a:schemeClr val="bg1"/>
                </a:solidFill>
                <a:latin typeface="Times New Roman" panose="02020603050405020304" pitchFamily="18" charset="0"/>
                <a:cs typeface="Times New Roman" panose="02020603050405020304" pitchFamily="18" charset="0"/>
                <a:sym typeface="+mn-ea"/>
              </a:rPr>
              <a:t>[2] Radford, A., Wu, J., Child, R., Luan, D., Amodei, D., &amp; Sutskever, I. (2019). Language Models are Unsupervised Multitask Learners.</a:t>
            </a:r>
            <a:endParaRPr lang="zh-CN" altLang="en-US" sz="2000" dirty="0">
              <a:solidFill>
                <a:schemeClr val="bg1"/>
              </a:solidFill>
              <a:latin typeface="Times New Roman" panose="02020603050405020304" pitchFamily="18" charset="0"/>
              <a:cs typeface="Times New Roman" panose="02020603050405020304" pitchFamily="18" charset="0"/>
            </a:endParaRPr>
          </a:p>
          <a:p>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762000" y="2095500"/>
            <a:ext cx="8971915" cy="7570470"/>
          </a:xfrm>
          <a:prstGeom prst="rect">
            <a:avLst/>
          </a:prstGeom>
          <a:noFill/>
        </p:spPr>
        <p:txBody>
          <a:bodyPr wrap="square" rtlCol="0" anchor="t">
            <a:spAutoFit/>
          </a:bodyPr>
          <a:lstStyle/>
          <a:p>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在模型结构方面，整个GPT-2的模型框架与GPT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相同，只是做了部分调整。</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GPT-2相比于GPT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具体有</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以下区别：</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buAutoNum type="arabicPeriod"/>
            </a:pP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GPT-2</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的核心理念是zero-shot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 learning</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，而GPT-1则是预训练加微调的方式；</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14350" indent="-514350">
              <a:buAutoNum type="arabicPeriod"/>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GPT-2将原先的后置层归一化（post-norm）改为前置层归一化（pre-norm），有助于稳定训练过程。</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buAutoNum type="arabicPeriod"/>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在模型最后一个自注意力层之后，GPT-2增加了一层归一化，进一步增强梯度稳定性。</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buAutoNum type="arabicPeriod"/>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GPT-2在规模和能力上有了显著提升：其参数量达到了15亿个，而GPT-1仅有1.17亿个；</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buAutoNum type="arabicPeriod"/>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GPT-2</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训练所使用的数据集也更为庞大，使用了包含40GB文本的WebText数据集，而GPT-1仅使用了5GB数据。</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pPr marL="514350" indent="-514350">
              <a:buAutoNum type="arabicPeriod"/>
            </a:pP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输入序列的最大长度从512扩展到1024，增加了模型对长序列的处理能力。</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p:nvPr/>
        </p:nvPicPr>
        <p:blipFill>
          <a:blip r:embed="rId7"/>
          <a:stretch>
            <a:fillRect/>
          </a:stretch>
        </p:blipFill>
        <p:spPr>
          <a:xfrm>
            <a:off x="9982200" y="1918970"/>
            <a:ext cx="7677150" cy="7572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7"/>
          <p:cNvSpPr/>
          <p:nvPr/>
        </p:nvSpPr>
        <p:spPr>
          <a:xfrm>
            <a:off x="-228600" y="-54610"/>
            <a:ext cx="18288635" cy="10341610"/>
          </a:xfrm>
          <a:custGeom>
            <a:avLst/>
            <a:gdLst>
              <a:gd name="connsiteX0" fmla="*/ 0 w 28876"/>
              <a:gd name="connsiteY0" fmla="*/ 0 h 16286"/>
              <a:gd name="connsiteX1" fmla="*/ 28827 w 28876"/>
              <a:gd name="connsiteY1" fmla="*/ 75 h 16286"/>
              <a:gd name="connsiteX2" fmla="*/ 28876 w 28876"/>
              <a:gd name="connsiteY2" fmla="*/ 16286 h 16286"/>
              <a:gd name="connsiteX3" fmla="*/ 86 w 28876"/>
              <a:gd name="connsiteY3" fmla="*/ 16248 h 16286"/>
              <a:gd name="connsiteX4" fmla="*/ 0 w 28876"/>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6" h="16286">
                <a:moveTo>
                  <a:pt x="0" y="0"/>
                </a:moveTo>
                <a:lnTo>
                  <a:pt x="28827" y="75"/>
                </a:lnTo>
                <a:lnTo>
                  <a:pt x="28876" y="16286"/>
                </a:lnTo>
                <a:lnTo>
                  <a:pt x="86" y="16248"/>
                </a:lnTo>
                <a:lnTo>
                  <a:pt x="0" y="0"/>
                </a:lnTo>
                <a:close/>
              </a:path>
            </a:pathLst>
          </a:custGeom>
          <a:blipFill>
            <a:blip r:embed="rId1">
              <a:alphaModFix amt="7999"/>
            </a:blip>
            <a:stretch>
              <a:fillRect/>
            </a:stretch>
          </a:blipFill>
        </p:spPr>
        <p:txBody>
          <a:bodyPr/>
          <a:lstStyle/>
          <a:p>
            <a:endParaRPr lang="zh-CN" altLang="en-US" dirty="0">
              <a:latin typeface="Times New Roman" panose="02020603050405020304" pitchFamily="18" charset="0"/>
              <a:cs typeface="Times New Roman" panose="02020603050405020304" pitchFamily="18" charset="0"/>
            </a:endParaRPr>
          </a:p>
        </p:txBody>
      </p:sp>
      <p:grpSp>
        <p:nvGrpSpPr>
          <p:cNvPr id="50" name="Group 8"/>
          <p:cNvGrpSpPr/>
          <p:nvPr/>
        </p:nvGrpSpPr>
        <p:grpSpPr>
          <a:xfrm>
            <a:off x="-38100" y="-635"/>
            <a:ext cx="18386425" cy="1543685"/>
            <a:chOff x="0" y="0"/>
            <a:chExt cx="5249380" cy="812800"/>
          </a:xfrm>
        </p:grpSpPr>
        <p:sp>
          <p:nvSpPr>
            <p:cNvPr id="51" name="Freeform 9"/>
            <p:cNvSpPr/>
            <p:nvPr>
              <p:custDataLst>
                <p:tags r:id="rId2"/>
              </p:custDataLst>
            </p:nvPr>
          </p:nvSpPr>
          <p:spPr>
            <a:xfrm>
              <a:off x="0" y="0"/>
              <a:ext cx="5249380" cy="812800"/>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sp>
        <p:sp>
          <p:nvSpPr>
            <p:cNvPr id="52" name="TextBox 10"/>
            <p:cNvSpPr txBox="1"/>
            <p:nvPr>
              <p:custDataLst>
                <p:tags r:id="rId3"/>
              </p:custDataLst>
            </p:nvPr>
          </p:nvSpPr>
          <p:spPr>
            <a:xfrm>
              <a:off x="0" y="-57150"/>
              <a:ext cx="5249380" cy="869950"/>
            </a:xfrm>
            <a:prstGeom prst="rect">
              <a:avLst/>
            </a:prstGeom>
          </p:spPr>
          <p:txBody>
            <a:bodyPr lIns="50800" tIns="50800" rIns="50800" bIns="50800" rtlCol="0" anchor="ctr"/>
            <a:lstStyle/>
            <a:p>
              <a:pPr algn="ctr">
                <a:lnSpc>
                  <a:spcPts val="2520"/>
                </a:lnSpc>
              </a:pPr>
              <a:endParaRPr>
                <a:latin typeface="Times New Roman" panose="02020603050405020304" pitchFamily="18" charset="0"/>
                <a:cs typeface="Times New Roman" panose="02020603050405020304" pitchFamily="18" charset="0"/>
              </a:endParaRPr>
            </a:p>
          </p:txBody>
        </p:sp>
      </p:grpSp>
      <p:pic>
        <p:nvPicPr>
          <p:cNvPr id="23" name="图片 22" descr="深圳大学白色logo"/>
          <p:cNvPicPr>
            <a:picLocks noChangeAspect="1"/>
          </p:cNvPicPr>
          <p:nvPr/>
        </p:nvPicPr>
        <p:blipFill>
          <a:blip r:embed="rId4"/>
          <a:stretch>
            <a:fillRect/>
          </a:stretch>
        </p:blipFill>
        <p:spPr>
          <a:xfrm>
            <a:off x="360680" y="266700"/>
            <a:ext cx="2960370" cy="1062990"/>
          </a:xfrm>
          <a:prstGeom prst="rect">
            <a:avLst/>
          </a:prstGeom>
        </p:spPr>
      </p:pic>
      <p:sp>
        <p:nvSpPr>
          <p:cNvPr id="25" name="TextBox 14"/>
          <p:cNvSpPr txBox="1"/>
          <p:nvPr/>
        </p:nvSpPr>
        <p:spPr>
          <a:xfrm>
            <a:off x="4204885" y="-242840"/>
            <a:ext cx="10930870" cy="1627505"/>
          </a:xfrm>
          <a:prstGeom prst="rect">
            <a:avLst/>
          </a:prstGeom>
        </p:spPr>
        <p:txBody>
          <a:bodyPr wrap="square" lIns="0" tIns="0" rIns="0" bIns="0" rtlCol="0" anchor="t">
            <a:spAutoFit/>
          </a:bodyPr>
          <a:lstStyle/>
          <a:p>
            <a:pPr algn="ctr">
              <a:lnSpc>
                <a:spcPts val="12695"/>
              </a:lnSpc>
              <a:spcBef>
                <a:spcPct val="0"/>
              </a:spcBef>
            </a:pPr>
            <a:r>
              <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rPr>
              <a:t>Zero-shot Learning</a:t>
            </a:r>
            <a:endParaRPr lang="en-US" sz="5400" b="1" dirty="0">
              <a:solidFill>
                <a:srgbClr val="FFFFFF"/>
              </a:solidFill>
              <a:latin typeface="Times New Roman" panose="02020603050405020304" pitchFamily="18" charset="0"/>
              <a:ea typeface="Archivo Black" panose="020B0A03020202020B04"/>
              <a:cs typeface="Times New Roman" panose="02020603050405020304" pitchFamily="18" charset="0"/>
              <a:sym typeface="Archivo Black" panose="020B0A03020202020B04"/>
            </a:endParaRPr>
          </a:p>
        </p:txBody>
      </p:sp>
      <p:sp>
        <p:nvSpPr>
          <p:cNvPr id="53" name="Freeform 9"/>
          <p:cNvSpPr/>
          <p:nvPr>
            <p:custDataLst>
              <p:tags r:id="rId5"/>
            </p:custDataLst>
          </p:nvPr>
        </p:nvSpPr>
        <p:spPr>
          <a:xfrm>
            <a:off x="0" y="9867265"/>
            <a:ext cx="18288000" cy="419735"/>
          </a:xfrm>
          <a:custGeom>
            <a:avLst/>
            <a:gdLst/>
            <a:ahLst/>
            <a:cxnLst/>
            <a:rect l="l" t="t" r="r" b="b"/>
            <a:pathLst>
              <a:path w="5249380" h="812800">
                <a:moveTo>
                  <a:pt x="19810" y="0"/>
                </a:moveTo>
                <a:lnTo>
                  <a:pt x="5229570" y="0"/>
                </a:lnTo>
                <a:cubicBezTo>
                  <a:pt x="5240511" y="0"/>
                  <a:pt x="5249380" y="8869"/>
                  <a:pt x="5249380" y="19810"/>
                </a:cubicBezTo>
                <a:lnTo>
                  <a:pt x="5249380" y="792990"/>
                </a:lnTo>
                <a:cubicBezTo>
                  <a:pt x="5249380" y="803931"/>
                  <a:pt x="5240511" y="812800"/>
                  <a:pt x="5229570" y="812800"/>
                </a:cubicBezTo>
                <a:lnTo>
                  <a:pt x="19810" y="812800"/>
                </a:lnTo>
                <a:cubicBezTo>
                  <a:pt x="8869" y="812800"/>
                  <a:pt x="0" y="803931"/>
                  <a:pt x="0" y="792990"/>
                </a:cubicBezTo>
                <a:lnTo>
                  <a:pt x="0" y="19810"/>
                </a:lnTo>
                <a:cubicBezTo>
                  <a:pt x="0" y="8869"/>
                  <a:pt x="8869" y="0"/>
                  <a:pt x="19810" y="0"/>
                </a:cubicBezTo>
                <a:close/>
              </a:path>
            </a:pathLst>
          </a:custGeom>
          <a:solidFill>
            <a:srgbClr val="940041"/>
          </a:solidFill>
        </p:spPr>
        <p:txBody>
          <a:bodyPr/>
          <a:lstStyle/>
          <a:p>
            <a:r>
              <a:rPr lang="en-US" altLang="zh-CN" sz="2000">
                <a:solidFill>
                  <a:schemeClr val="bg1"/>
                </a:solidFill>
                <a:latin typeface="Times New Roman" panose="02020603050405020304" pitchFamily="18" charset="0"/>
                <a:cs typeface="Times New Roman" panose="02020603050405020304" pitchFamily="18" charset="0"/>
                <a:sym typeface="+mn-ea"/>
              </a:rPr>
              <a:t>[2] Radford, A., Wu, J., Child, R., Luan, D., Amodei, D., &amp; Sutskever, I. (2019). Language Models are Unsupervised Multitask Learners.</a:t>
            </a:r>
            <a:endParaRPr lang="zh-CN" altLang="en-US" sz="2000" dirty="0">
              <a:solidFill>
                <a:schemeClr val="bg1"/>
              </a:solidFill>
              <a:latin typeface="Times New Roman" panose="02020603050405020304" pitchFamily="18" charset="0"/>
              <a:cs typeface="Times New Roman" panose="02020603050405020304" pitchFamily="18" charset="0"/>
            </a:endParaRPr>
          </a:p>
          <a:p>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4" name="TextBox 10"/>
          <p:cNvSpPr txBox="1"/>
          <p:nvPr>
            <p:custDataLst>
              <p:tags r:id="rId6"/>
            </p:custDataLst>
          </p:nvPr>
        </p:nvSpPr>
        <p:spPr>
          <a:xfrm>
            <a:off x="-49213" y="8463960"/>
            <a:ext cx="18386425" cy="1652225"/>
          </a:xfrm>
          <a:prstGeom prst="rect">
            <a:avLst/>
          </a:prstGeom>
        </p:spPr>
        <p:txBody>
          <a:bodyPr lIns="50800" tIns="50800" rIns="50800" bIns="50800" rtlCol="0" anchor="ctr"/>
          <a:lstStyle/>
          <a:p>
            <a:pPr algn="ctr">
              <a:lnSpc>
                <a:spcPts val="2520"/>
              </a:lnSpc>
            </a:pPr>
            <a:endParaRPr lang="en-US">
              <a:latin typeface="Times New Roman" panose="02020603050405020304" pitchFamily="18" charset="0"/>
              <a:cs typeface="Times New Roman" panose="02020603050405020304" pitchFamily="18" charset="0"/>
            </a:endParaRPr>
          </a:p>
        </p:txBody>
      </p:sp>
      <p:grpSp>
        <p:nvGrpSpPr>
          <p:cNvPr id="119" name="组合 118"/>
          <p:cNvGrpSpPr/>
          <p:nvPr/>
        </p:nvGrpSpPr>
        <p:grpSpPr>
          <a:xfrm>
            <a:off x="10493327" y="7806470"/>
            <a:ext cx="847727" cy="683420"/>
            <a:chOff x="7165975" y="4948238"/>
            <a:chExt cx="565150" cy="455613"/>
          </a:xfrm>
          <a:solidFill>
            <a:sysClr val="window" lastClr="FFFFFF"/>
          </a:solidFill>
        </p:grpSpPr>
        <p:sp>
          <p:nvSpPr>
            <p:cNvPr id="120"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sp>
          <p:nvSpPr>
            <p:cNvPr id="121"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defTabSz="1371600">
                <a:defRPr/>
              </a:pPr>
              <a:endParaRPr lang="zh-CN" altLang="en-US" sz="2700" kern="0">
                <a:latin typeface="微软雅黑" panose="020B0503020204020204" pitchFamily="34" charset="-122"/>
                <a:ea typeface="微软雅黑" panose="020B0503020204020204" pitchFamily="34" charset="-122"/>
                <a:cs typeface="+mn-ea"/>
                <a:sym typeface="+mn-lt"/>
              </a:endParaRPr>
            </a:p>
          </p:txBody>
        </p:sp>
      </p:grpSp>
      <p:sp>
        <p:nvSpPr>
          <p:cNvPr id="136" name="文本框 135"/>
          <p:cNvSpPr txBox="1"/>
          <p:nvPr/>
        </p:nvSpPr>
        <p:spPr>
          <a:xfrm>
            <a:off x="8915400" y="1943100"/>
            <a:ext cx="8971915" cy="7154545"/>
          </a:xfrm>
          <a:prstGeom prst="rect">
            <a:avLst/>
          </a:prstGeom>
          <a:noFill/>
        </p:spPr>
        <p:txBody>
          <a:bodyPr wrap="square" rtlCol="0" anchor="t">
            <a:spAutoFit/>
          </a:bodyPr>
          <a:lstStyle/>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GPT-2在预训练阶段与GPT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基本相同，但在下游任务上引入了zero-shot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learning</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，即无需针对特定任务进行微调。这一方法的核心在于，GPT-2 能够在没有有标签数据的情况下，直接应对下游任务。</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与GPT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不同，GPT-2在构造输入时不会加入开始、中间和结束的特殊字符，采用</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了更自然、与预训练数据类似的输入格式。</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例如，在机器翻译或阅读理解任务中，可以通过类似“请将下面的一段英语翻译成法语：英语，法语”这样的提示语来构造输入。这样，模型通过理解输入中的自然语言描述，便能够执行相应任务。</a:t>
            </a:r>
            <a:endPar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而</a:t>
            </a:r>
            <a:r>
              <a:rPr lang="zh-CN" alt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zero-shot</a:t>
            </a:r>
            <a:r>
              <a:rPr lang="en-US" alt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sym typeface="+mn-ea"/>
              </a:rPr>
              <a:t> learning</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之所以有效，关键在于 GPT-2在大规模、多样化的数据集上进行</a:t>
            </a:r>
            <a:r>
              <a:rPr 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了</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训练</a:t>
            </a:r>
            <a:r>
              <a:rPr 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，在</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训练过程中，模型接触到了诸如翻译、问答等任务的自然语言提示示例</a:t>
            </a:r>
            <a:r>
              <a:rPr 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因此</a:t>
            </a:r>
            <a:r>
              <a:rPr lang="zh-CN"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GPT-2能够自然地将这些提示转化为具体任务，从而具备了</a:t>
            </a:r>
            <a:r>
              <a:rPr lang="en-US"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zero</a:t>
            </a:r>
            <a:r>
              <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rPr>
              <a:t>-shot的能力，能够在没有微调的情况下完成广泛的下游任务。</a:t>
            </a:r>
            <a:endParaRPr sz="2700" spc="216" dirty="0">
              <a:solidFill>
                <a:srgbClr val="434953"/>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7"/>
          <a:stretch>
            <a:fillRect/>
          </a:stretch>
        </p:blipFill>
        <p:spPr>
          <a:xfrm>
            <a:off x="609600" y="2400300"/>
            <a:ext cx="8206740" cy="610743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DIAGRAM_VIRTUALLY_FRAME" val="{&quot;height&quot;:591.0929133858268,&quot;left&quot;:475.76409448818896,&quot;top&quot;:173.1047244094488,&quot;width&quot;:923.7403937007875}"/>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COMMONDATA" val="eyJoZGlkIjoiOGUzNTFhZTBmNmI0ZTQ2NjVhODlmNzAzZWRkMzFhNjQifQ=="/>
  <p:tag name="commondata" val="eyJoZGlkIjoiMTZhYWUyMzFjODJjNmNkYTVkZGU0MWVhZjUxOTU5N2E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chor="t">
        <a:spAutoFit/>
      </a:bodyPr>
      <a:lstStyle>
        <a:defPPr algn="just">
          <a:lnSpc>
            <a:spcPts val="3750"/>
          </a:lnSpc>
          <a:defRPr sz="2500" dirty="0" smtClean="0">
            <a:solidFill>
              <a:srgbClr val="262626"/>
            </a:solidFill>
            <a:latin typeface="思源黑体 1" panose="020B0500000000000000" charset="-122"/>
            <a:ea typeface="思源黑体 1" panose="020B0500000000000000" charset="-122"/>
            <a:cs typeface="思源黑体 1" panose="020B0500000000000000" charset="-122"/>
            <a:sym typeface="思源黑体 1" panose="020B05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7687</Words>
  <Application>WPS 演示</Application>
  <PresentationFormat>自定义</PresentationFormat>
  <Paragraphs>220</Paragraphs>
  <Slides>25</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vt:lpstr>
      <vt:lpstr>宋体</vt:lpstr>
      <vt:lpstr>Wingdings</vt:lpstr>
      <vt:lpstr>思源黑体 1</vt:lpstr>
      <vt:lpstr>黑体</vt:lpstr>
      <vt:lpstr>OPPOSans M</vt:lpstr>
      <vt:lpstr>阿里巴巴普惠体 Bold</vt:lpstr>
      <vt:lpstr>Segoe Print</vt:lpstr>
      <vt:lpstr>思源黑体 1 Bold</vt:lpstr>
      <vt:lpstr>阿里巴巴普惠体</vt:lpstr>
      <vt:lpstr>阿里巴巴普惠体 L</vt:lpstr>
      <vt:lpstr>Times New Roman</vt:lpstr>
      <vt:lpstr>Archivo Black</vt:lpstr>
      <vt:lpstr>Yu Gothic UI Semibold</vt:lpstr>
      <vt:lpstr>微软雅黑</vt:lpstr>
      <vt:lpstr>v-sans</vt:lpstr>
      <vt:lpstr>Calibri</vt:lpstr>
      <vt:lpstr>Arial Unicode MS</vt:lpstr>
      <vt:lpstr>Times New Roman</vt:lpstr>
      <vt:lpstr>Arial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2024</dc:title>
  <dc:creator>Hui</dc:creator>
  <cp:lastModifiedBy>......</cp:lastModifiedBy>
  <cp:revision>135</cp:revision>
  <dcterms:created xsi:type="dcterms:W3CDTF">2024-08-27T18:28:00Z</dcterms:created>
  <dcterms:modified xsi:type="dcterms:W3CDTF">2024-11-27T03:09:46Z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A8EF429F58FD445E9AB5A8B2943CCC62_12</vt:lpwstr>
  </property>
  <property fmtid="{D5CDD505-2E9C-101B-9397-08002B2CF9AE}" pid="3" name="KSOProductBuildVer">
    <vt:lpwstr>2052-12.1.0.18912</vt:lpwstr>
  </property>
</Properties>
</file>